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6616" r:id="rId1"/>
    <p:sldMasterId id="2147486713" r:id="rId2"/>
  </p:sldMasterIdLst>
  <p:notesMasterIdLst>
    <p:notesMasterId r:id="rId60"/>
  </p:notesMasterIdLst>
  <p:handoutMasterIdLst>
    <p:handoutMasterId r:id="rId61"/>
  </p:handoutMasterIdLst>
  <p:sldIdLst>
    <p:sldId id="2142534304" r:id="rId3"/>
    <p:sldId id="2142534305" r:id="rId4"/>
    <p:sldId id="2142534364" r:id="rId5"/>
    <p:sldId id="2142534323" r:id="rId6"/>
    <p:sldId id="2142534377" r:id="rId7"/>
    <p:sldId id="2142534376" r:id="rId8"/>
    <p:sldId id="2142534372" r:id="rId9"/>
    <p:sldId id="2142534380" r:id="rId10"/>
    <p:sldId id="2142534398" r:id="rId11"/>
    <p:sldId id="2142534385" r:id="rId12"/>
    <p:sldId id="2142534391" r:id="rId13"/>
    <p:sldId id="2142534373" r:id="rId14"/>
    <p:sldId id="2142534381" r:id="rId15"/>
    <p:sldId id="2142534382" r:id="rId16"/>
    <p:sldId id="2142534418" r:id="rId17"/>
    <p:sldId id="2142534383" r:id="rId18"/>
    <p:sldId id="2142534392" r:id="rId19"/>
    <p:sldId id="2142534394" r:id="rId20"/>
    <p:sldId id="2142534395" r:id="rId21"/>
    <p:sldId id="2142534399" r:id="rId22"/>
    <p:sldId id="2142534401" r:id="rId23"/>
    <p:sldId id="2142534402" r:id="rId24"/>
    <p:sldId id="2142534403" r:id="rId25"/>
    <p:sldId id="2142534404" r:id="rId26"/>
    <p:sldId id="2142534405" r:id="rId27"/>
    <p:sldId id="2142534407" r:id="rId28"/>
    <p:sldId id="2142534406" r:id="rId29"/>
    <p:sldId id="2142534408" r:id="rId30"/>
    <p:sldId id="2142534400" r:id="rId31"/>
    <p:sldId id="2142534375" r:id="rId32"/>
    <p:sldId id="2147479509" r:id="rId33"/>
    <p:sldId id="2142534315" r:id="rId34"/>
    <p:sldId id="2142534428" r:id="rId35"/>
    <p:sldId id="2142534413" r:id="rId36"/>
    <p:sldId id="2142534419" r:id="rId37"/>
    <p:sldId id="2142534414" r:id="rId38"/>
    <p:sldId id="2142534433" r:id="rId39"/>
    <p:sldId id="2142534397" r:id="rId40"/>
    <p:sldId id="2142534415" r:id="rId41"/>
    <p:sldId id="2142534422" r:id="rId42"/>
    <p:sldId id="2142534423" r:id="rId43"/>
    <p:sldId id="2142534424" r:id="rId44"/>
    <p:sldId id="2142534425" r:id="rId45"/>
    <p:sldId id="2142534426" r:id="rId46"/>
    <p:sldId id="2142534427" r:id="rId47"/>
    <p:sldId id="2142534429" r:id="rId48"/>
    <p:sldId id="2142534432" r:id="rId49"/>
    <p:sldId id="2142534430" r:id="rId50"/>
    <p:sldId id="2142534431" r:id="rId51"/>
    <p:sldId id="2142534374" r:id="rId52"/>
    <p:sldId id="2142534368" r:id="rId53"/>
    <p:sldId id="2142534410" r:id="rId54"/>
    <p:sldId id="2142534411" r:id="rId55"/>
    <p:sldId id="2142534434" r:id="rId56"/>
    <p:sldId id="2147479508" r:id="rId57"/>
    <p:sldId id="2142534435" r:id="rId58"/>
    <p:sldId id="2142534308" r:id="rId59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670FF"/>
    <a:srgbClr val="FFB600"/>
    <a:srgbClr val="F05A28"/>
    <a:srgbClr val="244EFF"/>
    <a:srgbClr val="1254FF"/>
    <a:srgbClr val="9B4C9C"/>
    <a:srgbClr val="6DC8D7"/>
    <a:srgbClr val="4E87C0"/>
    <a:srgbClr val="244E95"/>
    <a:srgbClr val="387F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92978" autoAdjust="0"/>
  </p:normalViewPr>
  <p:slideViewPr>
    <p:cSldViewPr snapToGrid="0">
      <p:cViewPr varScale="1">
        <p:scale>
          <a:sx n="99" d="100"/>
          <a:sy n="99" d="100"/>
        </p:scale>
        <p:origin x="966" y="78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0E8523-A9DE-4E5F-B13A-207618BA258D}" type="doc">
      <dgm:prSet loTypeId="urn:microsoft.com/office/officeart/2016/7/layout/LinearBlockProcessNumbered" loCatId="process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386C1E7-4F95-4C64-98CB-DA672A200C81}">
      <dgm:prSet/>
      <dgm:spPr/>
      <dgm:t>
        <a:bodyPr/>
        <a:lstStyle/>
        <a:p>
          <a:r>
            <a:rPr lang="en-US" baseline="0" dirty="0"/>
            <a:t>Building a chatbot with </a:t>
          </a:r>
          <a:r>
            <a:rPr lang="en-US" baseline="0" dirty="0" err="1"/>
            <a:t>Watsonx</a:t>
          </a:r>
          <a:r>
            <a:rPr lang="en-US" baseline="0" dirty="0"/>
            <a:t> Assistant is easy!</a:t>
          </a:r>
          <a:endParaRPr lang="en-US" dirty="0"/>
        </a:p>
      </dgm:t>
    </dgm:pt>
    <dgm:pt modelId="{BD9688C9-C2B3-40DA-8216-1055E892C5FB}" type="parTrans" cxnId="{DFC4CDC1-DF11-4789-BD57-AF72E462774F}">
      <dgm:prSet/>
      <dgm:spPr/>
      <dgm:t>
        <a:bodyPr/>
        <a:lstStyle/>
        <a:p>
          <a:endParaRPr lang="en-US"/>
        </a:p>
      </dgm:t>
    </dgm:pt>
    <dgm:pt modelId="{C0BC1E6D-8578-415F-AEB6-80EC14842EA5}" type="sibTrans" cxnId="{DFC4CDC1-DF11-4789-BD57-AF72E462774F}">
      <dgm:prSet phldrT="01" phldr="0"/>
      <dgm:spPr/>
      <dgm:t>
        <a:bodyPr/>
        <a:lstStyle/>
        <a:p>
          <a:r>
            <a:rPr lang="en-US"/>
            <a:t>01</a:t>
          </a:r>
          <a:endParaRPr lang="en-US" dirty="0"/>
        </a:p>
      </dgm:t>
    </dgm:pt>
    <dgm:pt modelId="{9BB3556E-CD18-4F95-A272-440F31F57D5F}">
      <dgm:prSet/>
      <dgm:spPr/>
      <dgm:t>
        <a:bodyPr/>
        <a:lstStyle/>
        <a:p>
          <a:r>
            <a:rPr lang="en-US" baseline="0" dirty="0"/>
            <a:t>Planning is critical and building can be an incremental process.</a:t>
          </a:r>
          <a:endParaRPr lang="en-US" dirty="0"/>
        </a:p>
      </dgm:t>
    </dgm:pt>
    <dgm:pt modelId="{96B4AB10-8F6B-4E8C-A13F-61357A27BBE9}" type="parTrans" cxnId="{C634ED62-1EF5-465E-B4DB-BB65BDED0DE9}">
      <dgm:prSet/>
      <dgm:spPr/>
      <dgm:t>
        <a:bodyPr/>
        <a:lstStyle/>
        <a:p>
          <a:endParaRPr lang="en-US"/>
        </a:p>
      </dgm:t>
    </dgm:pt>
    <dgm:pt modelId="{8B8BC0A7-E2F6-447D-8188-90ABCD6002D3}" type="sibTrans" cxnId="{C634ED62-1EF5-465E-B4DB-BB65BDED0DE9}">
      <dgm:prSet phldrT="02" phldr="0"/>
      <dgm:spPr/>
      <dgm:t>
        <a:bodyPr/>
        <a:lstStyle/>
        <a:p>
          <a:r>
            <a:rPr lang="en-US"/>
            <a:t>02</a:t>
          </a:r>
          <a:endParaRPr lang="en-US" dirty="0"/>
        </a:p>
      </dgm:t>
    </dgm:pt>
    <dgm:pt modelId="{BB05B86E-0E5B-437F-A476-757B49945FF2}">
      <dgm:prSet/>
      <dgm:spPr/>
      <dgm:t>
        <a:bodyPr/>
        <a:lstStyle/>
        <a:p>
          <a:r>
            <a:rPr lang="en-US" baseline="0" dirty="0"/>
            <a:t>Integrating your chatbot with Db2 is as simple as creating a REST server with Mapepire.</a:t>
          </a:r>
          <a:endParaRPr lang="en-US" dirty="0"/>
        </a:p>
      </dgm:t>
    </dgm:pt>
    <dgm:pt modelId="{805B07A1-E347-409E-BFFE-9B776EE35849}" type="parTrans" cxnId="{96AD49EE-BC88-4E30-A0DC-A2EEAE6E9D88}">
      <dgm:prSet/>
      <dgm:spPr/>
      <dgm:t>
        <a:bodyPr/>
        <a:lstStyle/>
        <a:p>
          <a:endParaRPr lang="en-US"/>
        </a:p>
      </dgm:t>
    </dgm:pt>
    <dgm:pt modelId="{80C22E92-4F36-4B15-85CA-D75C3AC39738}" type="sibTrans" cxnId="{96AD49EE-BC88-4E30-A0DC-A2EEAE6E9D88}">
      <dgm:prSet phldrT="03" phldr="0"/>
      <dgm:spPr/>
      <dgm:t>
        <a:bodyPr/>
        <a:lstStyle/>
        <a:p>
          <a:r>
            <a:rPr lang="en-US"/>
            <a:t>03</a:t>
          </a:r>
          <a:endParaRPr lang="en-US" dirty="0"/>
        </a:p>
      </dgm:t>
    </dgm:pt>
    <dgm:pt modelId="{A1AA1EA8-11F3-4A9D-B354-59A9A0360CBA}" type="pres">
      <dgm:prSet presAssocID="{3E0E8523-A9DE-4E5F-B13A-207618BA258D}" presName="Name0" presStyleCnt="0">
        <dgm:presLayoutVars>
          <dgm:animLvl val="lvl"/>
          <dgm:resizeHandles val="exact"/>
        </dgm:presLayoutVars>
      </dgm:prSet>
      <dgm:spPr/>
    </dgm:pt>
    <dgm:pt modelId="{E677FC6F-CB68-49A4-BF1F-4FA3B9A3F13B}" type="pres">
      <dgm:prSet presAssocID="{E386C1E7-4F95-4C64-98CB-DA672A200C81}" presName="compositeNode" presStyleCnt="0">
        <dgm:presLayoutVars>
          <dgm:bulletEnabled val="1"/>
        </dgm:presLayoutVars>
      </dgm:prSet>
      <dgm:spPr/>
    </dgm:pt>
    <dgm:pt modelId="{16CF44FD-1B08-43C1-9202-161FB4D0E0D4}" type="pres">
      <dgm:prSet presAssocID="{E386C1E7-4F95-4C64-98CB-DA672A200C81}" presName="bgRect" presStyleLbl="alignNode1" presStyleIdx="0" presStyleCnt="3"/>
      <dgm:spPr/>
    </dgm:pt>
    <dgm:pt modelId="{C6A349A0-FCB9-41B5-83B2-3DF4F39530B6}" type="pres">
      <dgm:prSet presAssocID="{C0BC1E6D-8578-415F-AEB6-80EC14842EA5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B2754157-ED9C-412B-8998-A053A44972F7}" type="pres">
      <dgm:prSet presAssocID="{E386C1E7-4F95-4C64-98CB-DA672A200C81}" presName="nodeRect" presStyleLbl="alignNode1" presStyleIdx="0" presStyleCnt="3">
        <dgm:presLayoutVars>
          <dgm:bulletEnabled val="1"/>
        </dgm:presLayoutVars>
      </dgm:prSet>
      <dgm:spPr/>
    </dgm:pt>
    <dgm:pt modelId="{59341EEB-7CF5-447E-B2F8-9F4BD36DE2DC}" type="pres">
      <dgm:prSet presAssocID="{C0BC1E6D-8578-415F-AEB6-80EC14842EA5}" presName="sibTrans" presStyleCnt="0"/>
      <dgm:spPr/>
    </dgm:pt>
    <dgm:pt modelId="{9ED0D3A0-13E7-4BC0-8308-F31B4F3311B9}" type="pres">
      <dgm:prSet presAssocID="{9BB3556E-CD18-4F95-A272-440F31F57D5F}" presName="compositeNode" presStyleCnt="0">
        <dgm:presLayoutVars>
          <dgm:bulletEnabled val="1"/>
        </dgm:presLayoutVars>
      </dgm:prSet>
      <dgm:spPr/>
    </dgm:pt>
    <dgm:pt modelId="{D4422F4A-EC47-41CC-BFF0-1F8234B8E432}" type="pres">
      <dgm:prSet presAssocID="{9BB3556E-CD18-4F95-A272-440F31F57D5F}" presName="bgRect" presStyleLbl="alignNode1" presStyleIdx="1" presStyleCnt="3"/>
      <dgm:spPr/>
    </dgm:pt>
    <dgm:pt modelId="{1CE6B0AC-B515-4166-A2D5-83CC27E86175}" type="pres">
      <dgm:prSet presAssocID="{8B8BC0A7-E2F6-447D-8188-90ABCD6002D3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086DECF1-BEFC-4064-A51F-08BACF749890}" type="pres">
      <dgm:prSet presAssocID="{9BB3556E-CD18-4F95-A272-440F31F57D5F}" presName="nodeRect" presStyleLbl="alignNode1" presStyleIdx="1" presStyleCnt="3">
        <dgm:presLayoutVars>
          <dgm:bulletEnabled val="1"/>
        </dgm:presLayoutVars>
      </dgm:prSet>
      <dgm:spPr/>
    </dgm:pt>
    <dgm:pt modelId="{7211CA21-5AB5-4783-A860-B569A5834A2C}" type="pres">
      <dgm:prSet presAssocID="{8B8BC0A7-E2F6-447D-8188-90ABCD6002D3}" presName="sibTrans" presStyleCnt="0"/>
      <dgm:spPr/>
    </dgm:pt>
    <dgm:pt modelId="{CD9A40FD-0896-4399-BB8C-EDFC2EA24556}" type="pres">
      <dgm:prSet presAssocID="{BB05B86E-0E5B-437F-A476-757B49945FF2}" presName="compositeNode" presStyleCnt="0">
        <dgm:presLayoutVars>
          <dgm:bulletEnabled val="1"/>
        </dgm:presLayoutVars>
      </dgm:prSet>
      <dgm:spPr/>
    </dgm:pt>
    <dgm:pt modelId="{4AFAEB97-4971-4697-8DA6-6EC180C11518}" type="pres">
      <dgm:prSet presAssocID="{BB05B86E-0E5B-437F-A476-757B49945FF2}" presName="bgRect" presStyleLbl="alignNode1" presStyleIdx="2" presStyleCnt="3"/>
      <dgm:spPr/>
    </dgm:pt>
    <dgm:pt modelId="{DE1A2178-79F1-456E-BC1D-7BF47FAC83EC}" type="pres">
      <dgm:prSet presAssocID="{80C22E92-4F36-4B15-85CA-D75C3AC39738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B150C468-3EA8-4D04-A488-CD6D0E2C37DF}" type="pres">
      <dgm:prSet presAssocID="{BB05B86E-0E5B-437F-A476-757B49945FF2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25EBE12C-FEB4-4078-9A65-2A8E61F35DBB}" type="presOf" srcId="{E386C1E7-4F95-4C64-98CB-DA672A200C81}" destId="{B2754157-ED9C-412B-8998-A053A44972F7}" srcOrd="1" destOrd="0" presId="urn:microsoft.com/office/officeart/2016/7/layout/LinearBlockProcessNumbered"/>
    <dgm:cxn modelId="{10FD2835-06BC-41B5-9BB5-8A512CD16F0B}" type="presOf" srcId="{C0BC1E6D-8578-415F-AEB6-80EC14842EA5}" destId="{C6A349A0-FCB9-41B5-83B2-3DF4F39530B6}" srcOrd="0" destOrd="0" presId="urn:microsoft.com/office/officeart/2016/7/layout/LinearBlockProcessNumbered"/>
    <dgm:cxn modelId="{2216AB35-ED29-4081-92FE-9B510D0DD7F0}" type="presOf" srcId="{9BB3556E-CD18-4F95-A272-440F31F57D5F}" destId="{D4422F4A-EC47-41CC-BFF0-1F8234B8E432}" srcOrd="0" destOrd="0" presId="urn:microsoft.com/office/officeart/2016/7/layout/LinearBlockProcessNumbered"/>
    <dgm:cxn modelId="{49467C5B-BD4F-4D9E-8E3F-FE1386EF88D4}" type="presOf" srcId="{80C22E92-4F36-4B15-85CA-D75C3AC39738}" destId="{DE1A2178-79F1-456E-BC1D-7BF47FAC83EC}" srcOrd="0" destOrd="0" presId="urn:microsoft.com/office/officeart/2016/7/layout/LinearBlockProcessNumbered"/>
    <dgm:cxn modelId="{C634ED62-1EF5-465E-B4DB-BB65BDED0DE9}" srcId="{3E0E8523-A9DE-4E5F-B13A-207618BA258D}" destId="{9BB3556E-CD18-4F95-A272-440F31F57D5F}" srcOrd="1" destOrd="0" parTransId="{96B4AB10-8F6B-4E8C-A13F-61357A27BBE9}" sibTransId="{8B8BC0A7-E2F6-447D-8188-90ABCD6002D3}"/>
    <dgm:cxn modelId="{5894534E-BA8D-4EA8-8C17-C22901B4F917}" type="presOf" srcId="{9BB3556E-CD18-4F95-A272-440F31F57D5F}" destId="{086DECF1-BEFC-4064-A51F-08BACF749890}" srcOrd="1" destOrd="0" presId="urn:microsoft.com/office/officeart/2016/7/layout/LinearBlockProcessNumbered"/>
    <dgm:cxn modelId="{6DA3744F-8E1E-4E78-AA2B-3DF5DF1EB6D9}" type="presOf" srcId="{E386C1E7-4F95-4C64-98CB-DA672A200C81}" destId="{16CF44FD-1B08-43C1-9202-161FB4D0E0D4}" srcOrd="0" destOrd="0" presId="urn:microsoft.com/office/officeart/2016/7/layout/LinearBlockProcessNumbered"/>
    <dgm:cxn modelId="{039FD19B-4199-4C1C-9322-2F339670D755}" type="presOf" srcId="{8B8BC0A7-E2F6-447D-8188-90ABCD6002D3}" destId="{1CE6B0AC-B515-4166-A2D5-83CC27E86175}" srcOrd="0" destOrd="0" presId="urn:microsoft.com/office/officeart/2016/7/layout/LinearBlockProcessNumbered"/>
    <dgm:cxn modelId="{23BF7EBB-2927-475B-B10D-B5481D74AC2E}" type="presOf" srcId="{BB05B86E-0E5B-437F-A476-757B49945FF2}" destId="{B150C468-3EA8-4D04-A488-CD6D0E2C37DF}" srcOrd="1" destOrd="0" presId="urn:microsoft.com/office/officeart/2016/7/layout/LinearBlockProcessNumbered"/>
    <dgm:cxn modelId="{DFC4CDC1-DF11-4789-BD57-AF72E462774F}" srcId="{3E0E8523-A9DE-4E5F-B13A-207618BA258D}" destId="{E386C1E7-4F95-4C64-98CB-DA672A200C81}" srcOrd="0" destOrd="0" parTransId="{BD9688C9-C2B3-40DA-8216-1055E892C5FB}" sibTransId="{C0BC1E6D-8578-415F-AEB6-80EC14842EA5}"/>
    <dgm:cxn modelId="{8E7B54C5-664F-43D3-BDB6-922D2EBAEF7D}" type="presOf" srcId="{BB05B86E-0E5B-437F-A476-757B49945FF2}" destId="{4AFAEB97-4971-4697-8DA6-6EC180C11518}" srcOrd="0" destOrd="0" presId="urn:microsoft.com/office/officeart/2016/7/layout/LinearBlockProcessNumbered"/>
    <dgm:cxn modelId="{9AD0F1D8-6EF0-4787-8FF6-0BFC5D9CEA4E}" type="presOf" srcId="{3E0E8523-A9DE-4E5F-B13A-207618BA258D}" destId="{A1AA1EA8-11F3-4A9D-B354-59A9A0360CBA}" srcOrd="0" destOrd="0" presId="urn:microsoft.com/office/officeart/2016/7/layout/LinearBlockProcessNumbered"/>
    <dgm:cxn modelId="{96AD49EE-BC88-4E30-A0DC-A2EEAE6E9D88}" srcId="{3E0E8523-A9DE-4E5F-B13A-207618BA258D}" destId="{BB05B86E-0E5B-437F-A476-757B49945FF2}" srcOrd="2" destOrd="0" parTransId="{805B07A1-E347-409E-BFFE-9B776EE35849}" sibTransId="{80C22E92-4F36-4B15-85CA-D75C3AC39738}"/>
    <dgm:cxn modelId="{BF64BEF1-CD45-4BCB-B4AD-4AC4ADE67FF8}" type="presParOf" srcId="{A1AA1EA8-11F3-4A9D-B354-59A9A0360CBA}" destId="{E677FC6F-CB68-49A4-BF1F-4FA3B9A3F13B}" srcOrd="0" destOrd="0" presId="urn:microsoft.com/office/officeart/2016/7/layout/LinearBlockProcessNumbered"/>
    <dgm:cxn modelId="{C410ACEF-E2D5-4644-AC9D-0F1B0BD82C64}" type="presParOf" srcId="{E677FC6F-CB68-49A4-BF1F-4FA3B9A3F13B}" destId="{16CF44FD-1B08-43C1-9202-161FB4D0E0D4}" srcOrd="0" destOrd="0" presId="urn:microsoft.com/office/officeart/2016/7/layout/LinearBlockProcessNumbered"/>
    <dgm:cxn modelId="{E99F4FF7-D254-4E00-B2C8-BD7774F0F2DF}" type="presParOf" srcId="{E677FC6F-CB68-49A4-BF1F-4FA3B9A3F13B}" destId="{C6A349A0-FCB9-41B5-83B2-3DF4F39530B6}" srcOrd="1" destOrd="0" presId="urn:microsoft.com/office/officeart/2016/7/layout/LinearBlockProcessNumbered"/>
    <dgm:cxn modelId="{12AC6998-35F2-4BA0-8989-F60587A8EE45}" type="presParOf" srcId="{E677FC6F-CB68-49A4-BF1F-4FA3B9A3F13B}" destId="{B2754157-ED9C-412B-8998-A053A44972F7}" srcOrd="2" destOrd="0" presId="urn:microsoft.com/office/officeart/2016/7/layout/LinearBlockProcessNumbered"/>
    <dgm:cxn modelId="{6C9B6431-3EC9-42D3-8C97-B2282D4BEFD9}" type="presParOf" srcId="{A1AA1EA8-11F3-4A9D-B354-59A9A0360CBA}" destId="{59341EEB-7CF5-447E-B2F8-9F4BD36DE2DC}" srcOrd="1" destOrd="0" presId="urn:microsoft.com/office/officeart/2016/7/layout/LinearBlockProcessNumbered"/>
    <dgm:cxn modelId="{F286B697-F08B-4303-9596-2D3782B8A90C}" type="presParOf" srcId="{A1AA1EA8-11F3-4A9D-B354-59A9A0360CBA}" destId="{9ED0D3A0-13E7-4BC0-8308-F31B4F3311B9}" srcOrd="2" destOrd="0" presId="urn:microsoft.com/office/officeart/2016/7/layout/LinearBlockProcessNumbered"/>
    <dgm:cxn modelId="{6AD99970-CA12-4790-91D3-2249D31E8E62}" type="presParOf" srcId="{9ED0D3A0-13E7-4BC0-8308-F31B4F3311B9}" destId="{D4422F4A-EC47-41CC-BFF0-1F8234B8E432}" srcOrd="0" destOrd="0" presId="urn:microsoft.com/office/officeart/2016/7/layout/LinearBlockProcessNumbered"/>
    <dgm:cxn modelId="{0DAC528F-0E93-4FCF-B82E-9F28AB7E406C}" type="presParOf" srcId="{9ED0D3A0-13E7-4BC0-8308-F31B4F3311B9}" destId="{1CE6B0AC-B515-4166-A2D5-83CC27E86175}" srcOrd="1" destOrd="0" presId="urn:microsoft.com/office/officeart/2016/7/layout/LinearBlockProcessNumbered"/>
    <dgm:cxn modelId="{B4E2FC0B-E705-4F72-9042-BAA6155DAB9E}" type="presParOf" srcId="{9ED0D3A0-13E7-4BC0-8308-F31B4F3311B9}" destId="{086DECF1-BEFC-4064-A51F-08BACF749890}" srcOrd="2" destOrd="0" presId="urn:microsoft.com/office/officeart/2016/7/layout/LinearBlockProcessNumbered"/>
    <dgm:cxn modelId="{6A22E703-188F-426F-B3C5-1BCEC84CAC55}" type="presParOf" srcId="{A1AA1EA8-11F3-4A9D-B354-59A9A0360CBA}" destId="{7211CA21-5AB5-4783-A860-B569A5834A2C}" srcOrd="3" destOrd="0" presId="urn:microsoft.com/office/officeart/2016/7/layout/LinearBlockProcessNumbered"/>
    <dgm:cxn modelId="{1EDC9EC5-2C48-4DDE-8716-3E6C8336D0C5}" type="presParOf" srcId="{A1AA1EA8-11F3-4A9D-B354-59A9A0360CBA}" destId="{CD9A40FD-0896-4399-BB8C-EDFC2EA24556}" srcOrd="4" destOrd="0" presId="urn:microsoft.com/office/officeart/2016/7/layout/LinearBlockProcessNumbered"/>
    <dgm:cxn modelId="{115FB71C-7C06-4B71-9570-1483126C2B93}" type="presParOf" srcId="{CD9A40FD-0896-4399-BB8C-EDFC2EA24556}" destId="{4AFAEB97-4971-4697-8DA6-6EC180C11518}" srcOrd="0" destOrd="0" presId="urn:microsoft.com/office/officeart/2016/7/layout/LinearBlockProcessNumbered"/>
    <dgm:cxn modelId="{5E5A47E0-32AC-4366-BE51-753ECE84BE8C}" type="presParOf" srcId="{CD9A40FD-0896-4399-BB8C-EDFC2EA24556}" destId="{DE1A2178-79F1-456E-BC1D-7BF47FAC83EC}" srcOrd="1" destOrd="0" presId="urn:microsoft.com/office/officeart/2016/7/layout/LinearBlockProcessNumbered"/>
    <dgm:cxn modelId="{9CEE22A9-4510-48D6-BBD0-96A958217E48}" type="presParOf" srcId="{CD9A40FD-0896-4399-BB8C-EDFC2EA24556}" destId="{B150C468-3EA8-4D04-A488-CD6D0E2C37DF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CF44FD-1B08-43C1-9202-161FB4D0E0D4}">
      <dsp:nvSpPr>
        <dsp:cNvPr id="0" name=""/>
        <dsp:cNvSpPr/>
      </dsp:nvSpPr>
      <dsp:spPr>
        <a:xfrm>
          <a:off x="889" y="167085"/>
          <a:ext cx="3602961" cy="432355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893" tIns="0" rIns="355893" bIns="3302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 dirty="0"/>
            <a:t>Building a chatbot with </a:t>
          </a:r>
          <a:r>
            <a:rPr lang="en-US" sz="2500" kern="1200" baseline="0" dirty="0" err="1"/>
            <a:t>Watsonx</a:t>
          </a:r>
          <a:r>
            <a:rPr lang="en-US" sz="2500" kern="1200" baseline="0" dirty="0"/>
            <a:t> Assistant is easy!</a:t>
          </a:r>
          <a:endParaRPr lang="en-US" sz="2500" kern="1200" dirty="0"/>
        </a:p>
      </dsp:txBody>
      <dsp:txXfrm>
        <a:off x="889" y="1896507"/>
        <a:ext cx="3602961" cy="2594132"/>
      </dsp:txXfrm>
    </dsp:sp>
    <dsp:sp modelId="{C6A349A0-FCB9-41B5-83B2-3DF4F39530B6}">
      <dsp:nvSpPr>
        <dsp:cNvPr id="0" name=""/>
        <dsp:cNvSpPr/>
      </dsp:nvSpPr>
      <dsp:spPr>
        <a:xfrm>
          <a:off x="889" y="167085"/>
          <a:ext cx="3602961" cy="1729421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893" tIns="165100" rIns="35589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  <a:endParaRPr lang="en-US" sz="6600" kern="1200" dirty="0"/>
        </a:p>
      </dsp:txBody>
      <dsp:txXfrm>
        <a:off x="889" y="167085"/>
        <a:ext cx="3602961" cy="1729421"/>
      </dsp:txXfrm>
    </dsp:sp>
    <dsp:sp modelId="{D4422F4A-EC47-41CC-BFF0-1F8234B8E432}">
      <dsp:nvSpPr>
        <dsp:cNvPr id="0" name=""/>
        <dsp:cNvSpPr/>
      </dsp:nvSpPr>
      <dsp:spPr>
        <a:xfrm>
          <a:off x="3892088" y="167085"/>
          <a:ext cx="3602961" cy="432355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893" tIns="0" rIns="355893" bIns="3302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 dirty="0"/>
            <a:t>Planning is critical and building can be an incremental process.</a:t>
          </a:r>
          <a:endParaRPr lang="en-US" sz="2500" kern="1200" dirty="0"/>
        </a:p>
      </dsp:txBody>
      <dsp:txXfrm>
        <a:off x="3892088" y="1896507"/>
        <a:ext cx="3602961" cy="2594132"/>
      </dsp:txXfrm>
    </dsp:sp>
    <dsp:sp modelId="{1CE6B0AC-B515-4166-A2D5-83CC27E86175}">
      <dsp:nvSpPr>
        <dsp:cNvPr id="0" name=""/>
        <dsp:cNvSpPr/>
      </dsp:nvSpPr>
      <dsp:spPr>
        <a:xfrm>
          <a:off x="3892088" y="167085"/>
          <a:ext cx="3602961" cy="1729421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893" tIns="165100" rIns="35589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  <a:endParaRPr lang="en-US" sz="6600" kern="1200" dirty="0"/>
        </a:p>
      </dsp:txBody>
      <dsp:txXfrm>
        <a:off x="3892088" y="167085"/>
        <a:ext cx="3602961" cy="1729421"/>
      </dsp:txXfrm>
    </dsp:sp>
    <dsp:sp modelId="{4AFAEB97-4971-4697-8DA6-6EC180C11518}">
      <dsp:nvSpPr>
        <dsp:cNvPr id="0" name=""/>
        <dsp:cNvSpPr/>
      </dsp:nvSpPr>
      <dsp:spPr>
        <a:xfrm>
          <a:off x="7783286" y="167085"/>
          <a:ext cx="3602961" cy="432355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893" tIns="0" rIns="355893" bIns="3302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 dirty="0"/>
            <a:t>Integrating your chatbot with Db2 is as simple as creating a REST server with Mapepire.</a:t>
          </a:r>
          <a:endParaRPr lang="en-US" sz="2500" kern="1200" dirty="0"/>
        </a:p>
      </dsp:txBody>
      <dsp:txXfrm>
        <a:off x="7783286" y="1896507"/>
        <a:ext cx="3602961" cy="2594132"/>
      </dsp:txXfrm>
    </dsp:sp>
    <dsp:sp modelId="{DE1A2178-79F1-456E-BC1D-7BF47FAC83EC}">
      <dsp:nvSpPr>
        <dsp:cNvPr id="0" name=""/>
        <dsp:cNvSpPr/>
      </dsp:nvSpPr>
      <dsp:spPr>
        <a:xfrm>
          <a:off x="7783286" y="167085"/>
          <a:ext cx="3602961" cy="1729421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893" tIns="165100" rIns="35589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  <a:endParaRPr lang="en-US" sz="6600" kern="1200" dirty="0"/>
        </a:p>
      </dsp:txBody>
      <dsp:txXfrm>
        <a:off x="7783286" y="167085"/>
        <a:ext cx="3602961" cy="17294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817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065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266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802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122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111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213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395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281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531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537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665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5C22D1-A9D3-948F-32F8-6DC852126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10BA43D-0E52-1935-1DCB-E424DD430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9DDAFE0-8F15-5E46-5CAE-A71684960E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85550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92505D-A251-513B-678F-113E1A0F6F90}"/>
              </a:ext>
            </a:extLst>
          </p:cNvPr>
          <p:cNvGrpSpPr/>
          <p:nvPr userDrawn="1"/>
        </p:nvGrpSpPr>
        <p:grpSpPr>
          <a:xfrm>
            <a:off x="7496358" y="2661422"/>
            <a:ext cx="3209018" cy="1711886"/>
            <a:chOff x="7496358" y="2661422"/>
            <a:chExt cx="3209018" cy="17118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50A946-A653-4AE0-F012-EB243CB60DB9}"/>
                </a:ext>
              </a:extLst>
            </p:cNvPr>
            <p:cNvSpPr txBox="1"/>
            <p:nvPr userDrawn="1"/>
          </p:nvSpPr>
          <p:spPr>
            <a:xfrm>
              <a:off x="10215827" y="2665148"/>
              <a:ext cx="489549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801E53-4495-DCBB-B55C-35323C3C0011}"/>
                </a:ext>
              </a:extLst>
            </p:cNvPr>
            <p:cNvSpPr txBox="1"/>
            <p:nvPr userDrawn="1"/>
          </p:nvSpPr>
          <p:spPr>
            <a:xfrm>
              <a:off x="7496358" y="2661422"/>
              <a:ext cx="2889846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306847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29677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37183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B166FE9A-3B18-993C-5870-62E8D9E355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67759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5DBFBB-BC6D-5E1D-D329-DD5B1CEB544E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C5F89C-D380-D8F2-FDD0-92C762B4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329217-6707-34A0-4A67-5D6D06DCAE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64081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A14FDAC8-398B-22BE-304A-9EE36589FF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741639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12302C4-77E2-CE95-3EA8-3B389755DA3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4BAEE-3A28-F884-AF96-DBBF1B69BE8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2D85F-08A9-37F3-2034-C9A5666FCB8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722221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FF571AA8-56E7-1C80-9799-CEBC3CCEC6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16004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331627-CC68-639B-C277-A82A3876930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4A6800-39C4-8499-7955-74B23768AF6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C38FA7-C87C-BD18-19AE-1E3930DCF45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854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07062911-9D4D-ECDF-5F7F-9B101CF08C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870344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AC47BB-0D36-2A4D-4F5A-B1A955A76DA2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13E471-0864-9FE8-C77D-9D9E506C8A8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446C37-E660-EF10-727A-D9199FB4BE4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316102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1774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5A228465-C92B-846F-6571-9DDB3BEE9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2184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09A50F2-F0FB-80EB-4BEA-4F482BACDE74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6581EF-B71B-272D-F210-041535D2CA8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1ECFE4-B819-2BA9-D1A0-0D53ECEDA98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843431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C68E60C-26FE-5573-D46A-CDA518BBA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04644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F5001D-59DF-35DE-634A-078D0477655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C36C12-861D-0A25-AF4D-41A52EE0C4D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D29803-7359-0D59-E94A-75591130FB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6165037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8AD97A1-173F-12BC-27B5-811B23575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1664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AF6D441-9CE3-578C-E671-E04D34F46230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5EAA75-3DB0-2D94-0689-6A1F31F344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3B848F-7890-24CE-B5FC-B8976A027E0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28386252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DB0D9BF1-12A7-8A5A-0F9F-3AFD3E6FBF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444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CECF6FD-B38A-B8F9-45A4-6FF678F3C74B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D8C30A-BF17-9A4E-63DE-DF98AC8D08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D9F9C0-1C15-3A93-2CAB-77A1A2B9E68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776369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5861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2F62DEF-C695-2786-B35F-7C1E51A5926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EA9FD3-805D-5C53-96BD-F5D927D64C8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6F858A-7235-3432-CA26-53259499EB8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951166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-2189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34906EC3-A3EA-96FD-E9EA-8765BAC05B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3895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BF3D68-7377-58C7-7BB3-F949F254C4DA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3AAA65-25FE-139C-5249-EED96CE3CF4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255207-B581-0E67-26E9-66EC8F7ED8C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605774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103173-E8DB-D32C-0379-E7184DFA10B6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D3205F-E6B3-C022-AD55-4487613581F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08DA6C-145D-1254-F90F-4AB79D6D45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972412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DF99B876-C749-CF7A-27AC-AFC29EE2EE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0327794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801195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8464956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012801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4467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8786597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2185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16914887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6885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63873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77669211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68638083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865360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748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81.xml"/><Relationship Id="rId34" Type="http://schemas.openxmlformats.org/officeDocument/2006/relationships/slideLayout" Target="../slideLayouts/slideLayout94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93.xml"/><Relationship Id="rId38" Type="http://schemas.openxmlformats.org/officeDocument/2006/relationships/slideLayout" Target="../slideLayouts/slideLayout98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29" Type="http://schemas.openxmlformats.org/officeDocument/2006/relationships/slideLayout" Target="../slideLayouts/slideLayout89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92.xml"/><Relationship Id="rId37" Type="http://schemas.openxmlformats.org/officeDocument/2006/relationships/slideLayout" Target="../slideLayouts/slideLayout97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31" Type="http://schemas.openxmlformats.org/officeDocument/2006/relationships/slideLayout" Target="../slideLayouts/slideLayout91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90.xml"/><Relationship Id="rId35" Type="http://schemas.openxmlformats.org/officeDocument/2006/relationships/slideLayout" Target="../slideLayouts/slideLayout95.xml"/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  <p:sldLayoutId id="2147486753" r:id="rId60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3623280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14" r:id="rId1"/>
    <p:sldLayoutId id="2147486715" r:id="rId2"/>
    <p:sldLayoutId id="2147486716" r:id="rId3"/>
    <p:sldLayoutId id="2147486717" r:id="rId4"/>
    <p:sldLayoutId id="2147486718" r:id="rId5"/>
    <p:sldLayoutId id="2147486719" r:id="rId6"/>
    <p:sldLayoutId id="2147486720" r:id="rId7"/>
    <p:sldLayoutId id="2147486721" r:id="rId8"/>
    <p:sldLayoutId id="2147486722" r:id="rId9"/>
    <p:sldLayoutId id="2147486723" r:id="rId10"/>
    <p:sldLayoutId id="2147486724" r:id="rId11"/>
    <p:sldLayoutId id="2147486725" r:id="rId12"/>
    <p:sldLayoutId id="2147486726" r:id="rId13"/>
    <p:sldLayoutId id="2147486727" r:id="rId14"/>
    <p:sldLayoutId id="2147486728" r:id="rId15"/>
    <p:sldLayoutId id="2147486729" r:id="rId16"/>
    <p:sldLayoutId id="2147486730" r:id="rId17"/>
    <p:sldLayoutId id="2147486731" r:id="rId18"/>
    <p:sldLayoutId id="2147486732" r:id="rId19"/>
    <p:sldLayoutId id="2147486733" r:id="rId20"/>
    <p:sldLayoutId id="2147486734" r:id="rId21"/>
    <p:sldLayoutId id="2147486735" r:id="rId22"/>
    <p:sldLayoutId id="2147486736" r:id="rId23"/>
    <p:sldLayoutId id="2147486737" r:id="rId24"/>
    <p:sldLayoutId id="2147486738" r:id="rId25"/>
    <p:sldLayoutId id="2147486739" r:id="rId26"/>
    <p:sldLayoutId id="2147486740" r:id="rId27"/>
    <p:sldLayoutId id="2147486741" r:id="rId28"/>
    <p:sldLayoutId id="2147486742" r:id="rId29"/>
    <p:sldLayoutId id="2147486743" r:id="rId30"/>
    <p:sldLayoutId id="2147486744" r:id="rId31"/>
    <p:sldLayoutId id="2147486745" r:id="rId32"/>
    <p:sldLayoutId id="2147486746" r:id="rId33"/>
    <p:sldLayoutId id="2147486747" r:id="rId34"/>
    <p:sldLayoutId id="2147486748" r:id="rId35"/>
    <p:sldLayoutId id="2147486749" r:id="rId36"/>
    <p:sldLayoutId id="2147486750" r:id="rId37"/>
    <p:sldLayoutId id="2147486751" r:id="rId38"/>
    <p:sldLayoutId id="2147486752" r:id="rId3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anjula.Ganepola@ibm.com" TargetMode="External"/><Relationship Id="rId1" Type="http://schemas.openxmlformats.org/officeDocument/2006/relationships/slideLayout" Target="../slideLayouts/slideLayout6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TcrllB82QE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www.youtube.com/watch?v=RmDchLsPc18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github.com/SanjulaGanepola/ibmi-talks/blob/main/Build%20a%20Watson%20AI%20Chatbot%20from%20Db2/server/server.js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0.png"/><Relationship Id="rId4" Type="http://schemas.openxmlformats.org/officeDocument/2006/relationships/hyperlink" Target="https://www.pngall.com/profile-png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24830-202E-4898-7662-8CD9AA64E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2" y="1733574"/>
            <a:ext cx="5486401" cy="1249719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latin typeface="+mj-lt"/>
              </a:rPr>
              <a:t>Build a Watson AI Chatbot</a:t>
            </a:r>
            <a:br>
              <a:rPr lang="en-US" sz="3400" b="1" dirty="0">
                <a:latin typeface="+mj-lt"/>
              </a:rPr>
            </a:br>
            <a:r>
              <a:rPr lang="en-US" sz="3400" dirty="0">
                <a:latin typeface="+mj-lt"/>
              </a:rPr>
              <a:t>from Db2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6EE1E5-5F49-DC30-9176-BDCD3545F8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0" y="5593098"/>
            <a:ext cx="4974263" cy="933649"/>
          </a:xfrm>
        </p:spPr>
        <p:txBody>
          <a:bodyPr/>
          <a:lstStyle/>
          <a:p>
            <a:r>
              <a:rPr lang="en-US" sz="1500" dirty="0">
                <a:latin typeface="+mj-lt"/>
              </a:rPr>
              <a:t>Sanjula Ganepola, IBM</a:t>
            </a:r>
          </a:p>
          <a:p>
            <a:r>
              <a:rPr lang="en-US" sz="1500" dirty="0">
                <a:latin typeface="+mj-lt"/>
              </a:rPr>
              <a:t>Software Developer – IBM </a:t>
            </a:r>
            <a:r>
              <a:rPr lang="en-US" sz="1500" dirty="0" err="1">
                <a:latin typeface="+mj-lt"/>
              </a:rPr>
              <a:t>i</a:t>
            </a:r>
            <a:r>
              <a:rPr lang="en-US" sz="1500" dirty="0">
                <a:latin typeface="+mj-lt"/>
              </a:rPr>
              <a:t> App Dev &amp; AI Toolchain</a:t>
            </a:r>
          </a:p>
          <a:p>
            <a:r>
              <a:rPr lang="en-US" sz="1500" dirty="0">
                <a:latin typeface="+mj-lt"/>
                <a:hlinkClick r:id="rId2"/>
              </a:rPr>
              <a:t>Sanjula.Ganepola@ibm.com</a:t>
            </a:r>
            <a:endParaRPr lang="en-US" sz="1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1319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What are Actions and Phrases?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0185FCFB-918F-D08F-F8B5-A5D26564E9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2818" y="832104"/>
            <a:ext cx="5204533" cy="5414147"/>
          </a:xfrm>
        </p:spPr>
        <p:txBody>
          <a:bodyPr/>
          <a:lstStyle/>
          <a:p>
            <a:r>
              <a:rPr lang="en-US" dirty="0">
                <a:solidFill>
                  <a:srgbClr val="1670FF"/>
                </a:solidFill>
                <a:latin typeface="+mj-lt"/>
              </a:rPr>
              <a:t>An </a:t>
            </a:r>
            <a:r>
              <a:rPr lang="en-US" i="1" u="sng" dirty="0">
                <a:solidFill>
                  <a:srgbClr val="1670FF"/>
                </a:solidFill>
                <a:latin typeface="+mj-lt"/>
              </a:rPr>
              <a:t>action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 is a problem or a task that your customer wants to resolve</a:t>
            </a:r>
          </a:p>
          <a:p>
            <a:endParaRPr lang="en-US" dirty="0">
              <a:solidFill>
                <a:srgbClr val="1670FF"/>
              </a:solidFill>
              <a:latin typeface="+mj-lt"/>
            </a:endParaRPr>
          </a:p>
          <a:p>
            <a:r>
              <a:rPr lang="en-US" i="1" u="sng" dirty="0">
                <a:latin typeface="+mj-lt"/>
              </a:rPr>
              <a:t>Phrases</a:t>
            </a:r>
            <a:r>
              <a:rPr lang="en-US" dirty="0">
                <a:latin typeface="+mj-lt"/>
              </a:rPr>
              <a:t> are what customers type or say </a:t>
            </a:r>
            <a:r>
              <a:rPr lang="en-CA" dirty="0">
                <a:latin typeface="+mj-lt"/>
              </a:rPr>
              <a:t>to start an </a:t>
            </a:r>
            <a:r>
              <a:rPr lang="en-CA" i="1" u="sng" dirty="0">
                <a:latin typeface="+mj-lt"/>
              </a:rPr>
              <a:t>action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Add multiple </a:t>
            </a:r>
            <a:r>
              <a:rPr lang="en-CA" i="1" u="sng" dirty="0">
                <a:latin typeface="+mj-lt"/>
              </a:rPr>
              <a:t>phrases</a:t>
            </a:r>
            <a:r>
              <a:rPr lang="en-CA" dirty="0">
                <a:latin typeface="+mj-lt"/>
              </a:rPr>
              <a:t> to better train your assistant to recognize what customers want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223809-DE45-9C5E-6B8C-C0C8C72B5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313" y="935510"/>
            <a:ext cx="3863363" cy="13215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DE5192A-9349-B34B-1894-B378D1EF4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73" y="3288266"/>
            <a:ext cx="4252255" cy="31762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5DB0C9C-7C7B-EDE5-076C-A105660D7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714" y="2549987"/>
            <a:ext cx="4180562" cy="38461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8C5515-A676-7B9C-85DD-AB88520291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651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What are Steps and Conditions?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C45DDE-DF0C-885E-A1F3-12E6F2C26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858" y="932887"/>
            <a:ext cx="4022456" cy="54273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1DC8779D-0152-A3FF-54D3-EE2D7598A0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7" y="832104"/>
            <a:ext cx="3134947" cy="5414147"/>
          </a:xfrm>
        </p:spPr>
        <p:txBody>
          <a:bodyPr/>
          <a:lstStyle/>
          <a:p>
            <a:r>
              <a:rPr lang="en-US" dirty="0">
                <a:solidFill>
                  <a:srgbClr val="1670FF"/>
                </a:solidFill>
                <a:latin typeface="+mj-lt"/>
              </a:rPr>
              <a:t>A </a:t>
            </a:r>
            <a:r>
              <a:rPr lang="en-US" i="1" u="sng" dirty="0">
                <a:solidFill>
                  <a:srgbClr val="1670FF"/>
                </a:solidFill>
                <a:latin typeface="+mj-lt"/>
              </a:rPr>
              <a:t>step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 is a back-and-forth interaction between your assistant and your customer</a:t>
            </a:r>
          </a:p>
          <a:p>
            <a:pPr marL="0" indent="0">
              <a:buNone/>
            </a:pPr>
            <a:endParaRPr lang="en-US" dirty="0">
              <a:solidFill>
                <a:srgbClr val="1670FF"/>
              </a:solidFill>
              <a:latin typeface="+mj-lt"/>
            </a:endParaRPr>
          </a:p>
          <a:p>
            <a:r>
              <a:rPr lang="en-US" b="0" i="1" u="sng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Conditions</a:t>
            </a:r>
            <a:r>
              <a:rPr lang="en-US" b="0" i="0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 are requirements which must be met for the step to be triggered</a:t>
            </a:r>
            <a:endParaRPr lang="en-US" dirty="0">
              <a:solidFill>
                <a:srgbClr val="1670FF"/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5546AC-0B68-C66B-3A39-AC956529F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3860" y="932887"/>
            <a:ext cx="2839454" cy="54273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F70EAA-052C-5007-2A6D-BD6521D7CD75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7775314" y="3646543"/>
            <a:ext cx="858546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C42CC2-76D8-14F9-26C7-590F3A4A6C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221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Let’s Build a Chatbot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6CACF5-637F-37DC-0A78-606DC135A6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033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CF7ABDE1-0333-DF62-3EB3-D2CCCA1435FB}"/>
              </a:ext>
            </a:extLst>
          </p:cNvPr>
          <p:cNvSpPr/>
          <p:nvPr/>
        </p:nvSpPr>
        <p:spPr>
          <a:xfrm>
            <a:off x="3909492" y="2241604"/>
            <a:ext cx="3995392" cy="30046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Demo Example – </a:t>
            </a:r>
            <a:r>
              <a:rPr lang="en-CA" b="1" dirty="0" err="1">
                <a:latin typeface="+mj-lt"/>
              </a:rPr>
              <a:t>ConnectMe</a:t>
            </a:r>
            <a:r>
              <a:rPr lang="en-CA" b="1" dirty="0">
                <a:latin typeface="+mj-lt"/>
              </a:rPr>
              <a:t> Inc.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4DCEE92-11CF-59CF-7303-8605DF952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7160" y="2624839"/>
            <a:ext cx="615028" cy="6150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3E3DD7-5DCB-E2A3-33AA-43290DEA605F}"/>
              </a:ext>
            </a:extLst>
          </p:cNvPr>
          <p:cNvSpPr txBox="1"/>
          <p:nvPr/>
        </p:nvSpPr>
        <p:spPr>
          <a:xfrm>
            <a:off x="1122522" y="3239581"/>
            <a:ext cx="13594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500" dirty="0">
                <a:latin typeface="+mj-lt"/>
              </a:rPr>
              <a:t>Customer A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20C0C11-B122-BADA-747F-DF20D8810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7160" y="3990114"/>
            <a:ext cx="615028" cy="6150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2F4B8E-E048-90BB-2DD1-339F82B472E2}"/>
              </a:ext>
            </a:extLst>
          </p:cNvPr>
          <p:cNvSpPr txBox="1"/>
          <p:nvPr/>
        </p:nvSpPr>
        <p:spPr>
          <a:xfrm>
            <a:off x="1122523" y="4605142"/>
            <a:ext cx="13594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500" dirty="0">
                <a:latin typeface="+mj-lt"/>
              </a:rPr>
              <a:t>Customer 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A1E2D8-D97F-AF29-39A9-804B47550AC8}"/>
              </a:ext>
            </a:extLst>
          </p:cNvPr>
          <p:cNvSpPr txBox="1"/>
          <p:nvPr/>
        </p:nvSpPr>
        <p:spPr>
          <a:xfrm>
            <a:off x="6235039" y="2241604"/>
            <a:ext cx="16648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fontAlgn="auto">
              <a:buFont typeface="Arial"/>
              <a:buNone/>
            </a:pPr>
            <a:r>
              <a:rPr lang="en-CA" sz="1500" dirty="0" err="1">
                <a:latin typeface="+mj-lt"/>
              </a:rPr>
              <a:t>ConnectMe</a:t>
            </a:r>
            <a:r>
              <a:rPr lang="en-CA" sz="1500" dirty="0">
                <a:latin typeface="+mj-lt"/>
              </a:rPr>
              <a:t> Inc.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10A95E1-E7B1-446F-447E-6D65EFC13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31107" y="2624267"/>
            <a:ext cx="615600" cy="615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693693-89A7-C028-8153-A45DD4B66E9E}"/>
              </a:ext>
            </a:extLst>
          </p:cNvPr>
          <p:cNvSpPr txBox="1"/>
          <p:nvPr/>
        </p:nvSpPr>
        <p:spPr>
          <a:xfrm>
            <a:off x="4081919" y="3239867"/>
            <a:ext cx="91397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500" dirty="0">
                <a:latin typeface="+mj-lt"/>
              </a:rPr>
              <a:t>Support Rep A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F3F97427-9836-D177-C464-F5785D0210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96982" y="3989828"/>
            <a:ext cx="615600" cy="61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2833DC4-EBAE-1068-16AC-01328B8BA582}"/>
              </a:ext>
            </a:extLst>
          </p:cNvPr>
          <p:cNvSpPr txBox="1"/>
          <p:nvPr/>
        </p:nvSpPr>
        <p:spPr>
          <a:xfrm>
            <a:off x="4047794" y="4605428"/>
            <a:ext cx="91397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500" dirty="0">
                <a:latin typeface="+mj-lt"/>
              </a:rPr>
              <a:t>Support Rep B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B39D0FE5-48F8-B1E5-94E0-7F80582E34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17375" y="2624267"/>
            <a:ext cx="615600" cy="6156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E6FEF73-D5F8-D909-4BBE-0F7CCB079B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17375" y="3987894"/>
            <a:ext cx="615600" cy="6156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189B0CC-D863-5125-8BFE-09DEE9CC4EDA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>
            <a:off x="4846707" y="2932067"/>
            <a:ext cx="2070668" cy="0"/>
          </a:xfrm>
          <a:prstGeom prst="straightConnector1">
            <a:avLst/>
          </a:prstGeom>
          <a:ln>
            <a:solidFill>
              <a:srgbClr val="1670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9725972-EEEF-8C05-F0CC-B66DFF27D6FE}"/>
              </a:ext>
            </a:extLst>
          </p:cNvPr>
          <p:cNvCxnSpPr>
            <a:cxnSpLocks/>
          </p:cNvCxnSpPr>
          <p:nvPr/>
        </p:nvCxnSpPr>
        <p:spPr>
          <a:xfrm>
            <a:off x="4961769" y="2998943"/>
            <a:ext cx="1851476" cy="1222343"/>
          </a:xfrm>
          <a:prstGeom prst="straightConnector1">
            <a:avLst/>
          </a:prstGeom>
          <a:ln>
            <a:solidFill>
              <a:srgbClr val="1670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1873D99-A999-99DD-3A26-889A3C0B7405}"/>
              </a:ext>
            </a:extLst>
          </p:cNvPr>
          <p:cNvCxnSpPr>
            <a:cxnSpLocks/>
            <a:stCxn id="18" idx="3"/>
            <a:endCxn id="23" idx="1"/>
          </p:cNvCxnSpPr>
          <p:nvPr/>
        </p:nvCxnSpPr>
        <p:spPr>
          <a:xfrm flipV="1">
            <a:off x="4812582" y="4295694"/>
            <a:ext cx="2104793" cy="1934"/>
          </a:xfrm>
          <a:prstGeom prst="straightConnector1">
            <a:avLst/>
          </a:prstGeom>
          <a:ln>
            <a:solidFill>
              <a:srgbClr val="1670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F862AD6-5F11-C857-E3CA-4B06DE8E2E15}"/>
              </a:ext>
            </a:extLst>
          </p:cNvPr>
          <p:cNvCxnSpPr>
            <a:cxnSpLocks/>
          </p:cNvCxnSpPr>
          <p:nvPr/>
        </p:nvCxnSpPr>
        <p:spPr>
          <a:xfrm flipV="1">
            <a:off x="4916712" y="2998943"/>
            <a:ext cx="1885601" cy="1238322"/>
          </a:xfrm>
          <a:prstGeom prst="straightConnector1">
            <a:avLst/>
          </a:prstGeom>
          <a:ln>
            <a:solidFill>
              <a:srgbClr val="1670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C9D2E8A-CA02-C49B-F11E-69DB6117EB89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 flipV="1">
            <a:off x="2092188" y="2932067"/>
            <a:ext cx="2138919" cy="286"/>
          </a:xfrm>
          <a:prstGeom prst="straightConnector1">
            <a:avLst/>
          </a:prstGeom>
          <a:ln>
            <a:solidFill>
              <a:srgbClr val="1670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F10CCA1-217E-B30D-D13F-571CD9FC02DD}"/>
              </a:ext>
            </a:extLst>
          </p:cNvPr>
          <p:cNvCxnSpPr>
            <a:cxnSpLocks/>
            <a:stCxn id="9" idx="3"/>
            <a:endCxn id="18" idx="1"/>
          </p:cNvCxnSpPr>
          <p:nvPr/>
        </p:nvCxnSpPr>
        <p:spPr>
          <a:xfrm>
            <a:off x="2092188" y="4297628"/>
            <a:ext cx="2104794" cy="0"/>
          </a:xfrm>
          <a:prstGeom prst="straightConnector1">
            <a:avLst/>
          </a:prstGeom>
          <a:ln>
            <a:solidFill>
              <a:srgbClr val="1670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1E76458-75BF-5E4B-672D-14F964499849}"/>
              </a:ext>
            </a:extLst>
          </p:cNvPr>
          <p:cNvSpPr txBox="1"/>
          <p:nvPr/>
        </p:nvSpPr>
        <p:spPr>
          <a:xfrm>
            <a:off x="6545467" y="3237934"/>
            <a:ext cx="13594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500" dirty="0">
                <a:latin typeface="+mj-lt"/>
              </a:rPr>
              <a:t>Database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0BAAFD-8F2E-7B51-5567-3FF577449663}"/>
              </a:ext>
            </a:extLst>
          </p:cNvPr>
          <p:cNvSpPr txBox="1"/>
          <p:nvPr/>
        </p:nvSpPr>
        <p:spPr>
          <a:xfrm>
            <a:off x="6545467" y="4607341"/>
            <a:ext cx="13594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500" dirty="0">
                <a:latin typeface="+mj-lt"/>
              </a:rPr>
              <a:t>FAQ Manual</a:t>
            </a:r>
          </a:p>
        </p:txBody>
      </p:sp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7AE9080D-A62E-AA4A-B27A-6558CBD6ABE5}"/>
              </a:ext>
            </a:extLst>
          </p:cNvPr>
          <p:cNvSpPr txBox="1">
            <a:spLocks/>
          </p:cNvSpPr>
          <p:nvPr/>
        </p:nvSpPr>
        <p:spPr>
          <a:xfrm>
            <a:off x="316353" y="1208792"/>
            <a:ext cx="11297171" cy="515179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None/>
            </a:pPr>
            <a:r>
              <a:rPr lang="en-CA" dirty="0" err="1">
                <a:solidFill>
                  <a:srgbClr val="1670FF"/>
                </a:solidFill>
                <a:latin typeface="+mj-lt"/>
              </a:rPr>
              <a:t>ConnectMe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Inc. is a telecommunications company with cable, internet, and phone services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776AEC-C5C2-D008-F4BE-3B2140DD1EEA}"/>
              </a:ext>
            </a:extLst>
          </p:cNvPr>
          <p:cNvSpPr txBox="1"/>
          <p:nvPr/>
        </p:nvSpPr>
        <p:spPr>
          <a:xfrm>
            <a:off x="8941663" y="2444234"/>
            <a:ext cx="233082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/>
            <a:r>
              <a:rPr lang="en-CA" dirty="0">
                <a:latin typeface="+mj-lt"/>
              </a:rPr>
              <a:t>Goals</a:t>
            </a:r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en-CA" dirty="0">
                <a:latin typeface="+mj-lt"/>
              </a:rPr>
              <a:t>Streamline bill payment services</a:t>
            </a:r>
          </a:p>
          <a:p>
            <a:pPr marL="285750" indent="-285750" fontAlgn="auto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en-CA" dirty="0">
                <a:latin typeface="+mj-lt"/>
              </a:rPr>
              <a:t>Update account data in real-time</a:t>
            </a:r>
          </a:p>
          <a:p>
            <a:pPr marL="285750" indent="-285750" fontAlgn="auto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en-CA" dirty="0">
                <a:latin typeface="+mj-lt"/>
              </a:rPr>
              <a:t>Provide 24/7 support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5DE4336-AD7F-1E10-A3E2-B976ABEF7958}"/>
              </a:ext>
            </a:extLst>
          </p:cNvPr>
          <p:cNvSpPr/>
          <p:nvPr/>
        </p:nvSpPr>
        <p:spPr>
          <a:xfrm>
            <a:off x="8054072" y="3472715"/>
            <a:ext cx="778132" cy="515179"/>
          </a:xfrm>
          <a:prstGeom prst="rightArrow">
            <a:avLst/>
          </a:prstGeom>
          <a:solidFill>
            <a:srgbClr val="FFB6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B237FE-EC07-9509-6B7A-1468EF6564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257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</a:t>
            </a:r>
            <a:r>
              <a:rPr lang="en-CA" b="1" dirty="0" err="1">
                <a:latin typeface="+mj-lt"/>
              </a:rPr>
              <a:t>Watsonx</a:t>
            </a:r>
            <a:r>
              <a:rPr lang="en-CA" b="1" dirty="0">
                <a:latin typeface="+mj-lt"/>
              </a:rPr>
              <a:t> Assistant Instance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AB4607-88D4-67C6-0F55-666DA9C9F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74" y="972152"/>
            <a:ext cx="10949252" cy="53708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490516-E14F-CC34-4A2B-345E7153B4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0DDD20-EFD4-71BD-A6A0-5124320A2C1E}"/>
              </a:ext>
            </a:extLst>
          </p:cNvPr>
          <p:cNvSpPr/>
          <p:nvPr/>
        </p:nvSpPr>
        <p:spPr>
          <a:xfrm>
            <a:off x="2376487" y="3193255"/>
            <a:ext cx="6838949" cy="2588419"/>
          </a:xfrm>
          <a:prstGeom prst="rect">
            <a:avLst/>
          </a:prstGeom>
          <a:ln w="25400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DD7201-0C8D-6A71-A696-859FE537D511}"/>
              </a:ext>
            </a:extLst>
          </p:cNvPr>
          <p:cNvSpPr txBox="1"/>
          <p:nvPr/>
        </p:nvSpPr>
        <p:spPr>
          <a:xfrm>
            <a:off x="7132320" y="2430344"/>
            <a:ext cx="2093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670FF"/>
                </a:solidFill>
                <a:effectLst/>
                <a:latin typeface="IBM Plex Sans" panose="020B0503050203000203" pitchFamily="34" charset="0"/>
              </a:rPr>
              <a:t>💡</a:t>
            </a:r>
            <a:r>
              <a:rPr lang="en-US" b="1" i="0" u="sng" dirty="0">
                <a:solidFill>
                  <a:srgbClr val="1670FF"/>
                </a:solidFill>
                <a:effectLst/>
                <a:latin typeface="IBM Plex Sans" panose="020B0503050203000203" pitchFamily="34" charset="0"/>
              </a:rPr>
              <a:t>30 DAY TRIAL!</a:t>
            </a:r>
            <a:endParaRPr lang="en-CA" b="1" u="sng" dirty="0">
              <a:solidFill>
                <a:srgbClr val="1670FF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68DFDD-20A4-D07E-6967-A22FC143D159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179142" y="2799676"/>
            <a:ext cx="0" cy="28440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931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</a:t>
            </a:r>
            <a:r>
              <a:rPr lang="en-CA" b="1" dirty="0" err="1">
                <a:latin typeface="+mj-lt"/>
              </a:rPr>
              <a:t>Watsonx</a:t>
            </a:r>
            <a:r>
              <a:rPr lang="en-CA" b="1" dirty="0">
                <a:latin typeface="+mj-lt"/>
              </a:rPr>
              <a:t> Assistant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81E442-BF05-F540-BE20-DAD8B9124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705" y="1216192"/>
            <a:ext cx="7844590" cy="51613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F90068-A208-8ED8-9324-3788EBC378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2621ED-DF9F-3676-8BD8-F405FCE8C498}"/>
              </a:ext>
            </a:extLst>
          </p:cNvPr>
          <p:cNvSpPr txBox="1"/>
          <p:nvPr/>
        </p:nvSpPr>
        <p:spPr>
          <a:xfrm>
            <a:off x="2173705" y="748582"/>
            <a:ext cx="7844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CA" sz="1800" b="1" dirty="0">
                <a:latin typeface="+mj-lt"/>
              </a:rPr>
              <a:t>Video Demo</a:t>
            </a:r>
            <a:r>
              <a:rPr lang="en-CA" b="1" dirty="0">
                <a:latin typeface="+mj-lt"/>
              </a:rPr>
              <a:t>: </a:t>
            </a:r>
            <a:r>
              <a:rPr lang="en-CA" b="1" dirty="0">
                <a:latin typeface="+mj-lt"/>
                <a:hlinkClick r:id="rId3"/>
              </a:rPr>
              <a:t>https://www.youtube.com/watch?v=JTcrllB82QE</a:t>
            </a:r>
            <a:endParaRPr lang="en-CA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90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Customize Web Chat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E497BC-C703-2198-F56B-6DA3B2FAB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72" y="1039528"/>
            <a:ext cx="10864656" cy="5255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CBDDB0-0706-01C2-C54E-86D50CB73C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643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Action From Scratch and Set Initial Phrase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0DC798-0B65-8A02-7BAD-711DE3360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07" y="3697774"/>
            <a:ext cx="6506585" cy="27655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C030FF-E3A6-4395-7129-553F47C8B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707" y="1023515"/>
            <a:ext cx="6506585" cy="21367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E551B73-5094-BA44-6AC2-C6E7F105990B}"/>
              </a:ext>
            </a:extLst>
          </p:cNvPr>
          <p:cNvCxnSpPr>
            <a:cxnSpLocks/>
            <a:stCxn id="6" idx="2"/>
            <a:endCxn id="3" idx="0"/>
          </p:cNvCxnSpPr>
          <p:nvPr/>
        </p:nvCxnSpPr>
        <p:spPr>
          <a:xfrm>
            <a:off x="6096000" y="3160227"/>
            <a:ext cx="0" cy="53754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528305-410B-CB34-0789-E96C3877C9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331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Add More Example Phrases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690E9C-A97A-F4DC-F0E6-6C690996F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101" y="847024"/>
            <a:ext cx="6003797" cy="55220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4B231D-9A9A-CAF5-6832-444CAB3115B3}"/>
              </a:ext>
            </a:extLst>
          </p:cNvPr>
          <p:cNvSpPr/>
          <p:nvPr/>
        </p:nvSpPr>
        <p:spPr>
          <a:xfrm>
            <a:off x="3272588" y="2011680"/>
            <a:ext cx="4167739" cy="442762"/>
          </a:xfrm>
          <a:prstGeom prst="rect">
            <a:avLst/>
          </a:prstGeom>
          <a:ln w="28575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498B6F6-37A4-364A-E589-25A4D1659635}"/>
              </a:ext>
            </a:extLst>
          </p:cNvPr>
          <p:cNvCxnSpPr>
            <a:cxnSpLocks/>
          </p:cNvCxnSpPr>
          <p:nvPr/>
        </p:nvCxnSpPr>
        <p:spPr>
          <a:xfrm flipH="1">
            <a:off x="7517331" y="2233061"/>
            <a:ext cx="1934676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3DB10E5-3146-6392-396A-7703C237927D}"/>
              </a:ext>
            </a:extLst>
          </p:cNvPr>
          <p:cNvSpPr txBox="1"/>
          <p:nvPr/>
        </p:nvSpPr>
        <p:spPr>
          <a:xfrm>
            <a:off x="9413507" y="2048395"/>
            <a:ext cx="483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⭐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97BE52-081A-27F8-C7E0-E807905CE0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36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First Step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CC631B-FCE9-E3B0-8095-A9722330E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442" y="1033812"/>
            <a:ext cx="9599115" cy="50301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0C3592-C119-FBC2-0240-C02E2967D0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271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Overview of </a:t>
            </a:r>
            <a:r>
              <a:rPr lang="en-CA" dirty="0" err="1">
                <a:latin typeface="+mj-lt"/>
              </a:rPr>
              <a:t>Watsonx</a:t>
            </a:r>
            <a:r>
              <a:rPr lang="en-CA" dirty="0">
                <a:latin typeface="+mj-lt"/>
              </a:rPr>
              <a:t> Assistant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Planning Your Assistant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Terminology You Should Know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Let’s Build a Chatbot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Integrate with Db2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Next Steps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A9ADD0-8CCF-F8DA-5BAF-B7017F11CB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30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Add Custom Response Options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7A45A7-D298-F784-1676-DF0B18842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97" y="2085000"/>
            <a:ext cx="5004740" cy="31692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43675B-D02B-FEB5-5CED-87173282F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500" y="1422406"/>
            <a:ext cx="5415783" cy="44944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1F0D24-6CA5-4392-C877-BFA9A76759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230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232238-5EB4-092E-6CE3-95D050A67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264" y="959929"/>
            <a:ext cx="8197472" cy="54527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Another Clarification Step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2FF482-FE44-5EDA-B81E-E484204B36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517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971E81-EF48-709B-7C7C-998CC3E8E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016" y="1679062"/>
            <a:ext cx="7935968" cy="34998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Add Condition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EA8DCD-F469-B5AB-B49F-7489690C76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263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an Agent Handoff Step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8891CA-E310-3D78-E3F9-3EB05F0F9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71" y="893857"/>
            <a:ext cx="8393230" cy="55871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CBB3EB-02DD-B0E7-8842-AFC5093067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859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2BECB8B-DD70-ECFE-2537-25ABAAEB3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273" y="3497885"/>
            <a:ext cx="5959018" cy="30542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Connect to Agent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ADC4CF-3ACB-FDD3-FF3A-A087F09B9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273" y="922116"/>
            <a:ext cx="5959018" cy="22741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BED384-075D-7A38-350E-874A340093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555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Final Response Step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063566-86AA-FA0D-973A-56542BDDE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621" y="934953"/>
            <a:ext cx="7420758" cy="54780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F5FF0E-AB85-DD35-2379-00FC82F679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3102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Edit Response in JSON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97531-4DE8-F14B-A82A-6A30D552F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049" y="1247140"/>
            <a:ext cx="10223902" cy="43637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E58465-6AD8-FDAD-EB2F-A17D60A463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367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End the Action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D927C-F651-6DA0-0BBB-041A86E77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230" y="1472669"/>
            <a:ext cx="10375540" cy="39126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04381A-F68C-8930-DA42-7C3C3AED2F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849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Use Visualization Tool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D4CFB2-D336-2F39-C4AF-3AA2089B1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77" y="1341414"/>
            <a:ext cx="5170671" cy="45002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15E165-90E6-E340-B4C5-8AB5AD396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774" y="1341414"/>
            <a:ext cx="5102241" cy="45002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B81C6A7-B098-0BD0-40D9-0BCC987BA37B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751548" y="3591560"/>
            <a:ext cx="709226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D8281F-BA0C-92F4-06EE-CC9E21A19F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0320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Preview Your 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14922-1B80-5F81-4985-8E1704CF0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376" y="899160"/>
            <a:ext cx="3854493" cy="55059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A52177-B385-C3A8-B3DB-11CBCB2F3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605" y="1257674"/>
            <a:ext cx="3854493" cy="47889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CAA365-4110-2E8A-63DB-82F83EDCB057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5443869" y="3652132"/>
            <a:ext cx="1477736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9E478C-8661-757F-9093-D863A78456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877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C4572C-BD72-71DC-ABD4-957B43266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1208098"/>
            <a:ext cx="5479344" cy="4788304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Choose 1:</a:t>
            </a:r>
          </a:p>
          <a:p>
            <a:pPr>
              <a:lnSpc>
                <a:spcPct val="200000"/>
              </a:lnSpc>
              <a:buAutoNum type="arabicPeriod"/>
            </a:pPr>
            <a:r>
              <a:rPr lang="en-US" dirty="0">
                <a:latin typeface="+mj-lt"/>
              </a:rPr>
              <a:t>Yes, with </a:t>
            </a:r>
            <a:r>
              <a:rPr lang="en-US" dirty="0" err="1">
                <a:latin typeface="+mj-lt"/>
              </a:rPr>
              <a:t>Watsonx</a:t>
            </a:r>
            <a:r>
              <a:rPr lang="en-US" dirty="0">
                <a:latin typeface="+mj-lt"/>
              </a:rPr>
              <a:t> Assistant</a:t>
            </a:r>
          </a:p>
          <a:p>
            <a:pPr>
              <a:lnSpc>
                <a:spcPct val="200000"/>
              </a:lnSpc>
              <a:buAutoNum type="arabicPeriod"/>
            </a:pPr>
            <a:r>
              <a:rPr lang="en-US" dirty="0">
                <a:latin typeface="+mj-lt"/>
              </a:rPr>
              <a:t>Yes, with another tool</a:t>
            </a:r>
          </a:p>
          <a:p>
            <a:pPr>
              <a:lnSpc>
                <a:spcPct val="200000"/>
              </a:lnSpc>
              <a:buAutoNum type="arabicPeriod"/>
            </a:pPr>
            <a:r>
              <a:rPr lang="en-US" dirty="0">
                <a:latin typeface="+mj-lt"/>
              </a:rPr>
              <a:t>No, but we want to</a:t>
            </a:r>
          </a:p>
          <a:p>
            <a:pPr>
              <a:lnSpc>
                <a:spcPct val="200000"/>
              </a:lnSpc>
              <a:buAutoNum type="arabicPeriod"/>
            </a:pPr>
            <a:r>
              <a:rPr lang="en-US" dirty="0">
                <a:latin typeface="+mj-lt"/>
              </a:rPr>
              <a:t>No, we don’t want to</a:t>
            </a:r>
          </a:p>
          <a:p>
            <a:pPr>
              <a:lnSpc>
                <a:spcPct val="200000"/>
              </a:lnSpc>
              <a:buAutoNum type="arabicPeriod"/>
            </a:pPr>
            <a:r>
              <a:rPr lang="en-US" dirty="0">
                <a:latin typeface="+mj-lt"/>
              </a:rPr>
              <a:t>No, never thought about it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58DFB0B-FF20-251F-E6DB-24DA11248C70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Have you ever built a chatbot?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FD2049-29C6-E788-C961-D1A7CE9CAD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2" name="Picture 11" descr="A hand holding a phone with text boxes&#10;&#10;Description automatically generated">
            <a:extLst>
              <a:ext uri="{FF2B5EF4-FFF2-40B4-BE49-F238E27FC236}">
                <a16:creationId xmlns:a16="http://schemas.microsoft.com/office/drawing/2014/main" id="{ED833054-3C18-11E9-ED53-CBA52CF5E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1" t="21193" r="16924" b="10975"/>
          <a:stretch/>
        </p:blipFill>
        <p:spPr>
          <a:xfrm>
            <a:off x="6096000" y="1208098"/>
            <a:ext cx="4666415" cy="47883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8910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Integrate with Db2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2D3FF4-6004-7D42-8DC4-99C4435C46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331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DF673-3E45-72A5-78F6-34DFE44BE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B0A7EA-0EBB-CE4E-C655-1DC343E3B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752669"/>
            <a:ext cx="5479344" cy="5774078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dirty="0">
                <a:solidFill>
                  <a:srgbClr val="387FF9"/>
                </a:solidFill>
                <a:latin typeface="+mj-lt"/>
              </a:rPr>
              <a:t>Choose 1:</a:t>
            </a:r>
          </a:p>
          <a:p>
            <a:pPr>
              <a:lnSpc>
                <a:spcPct val="200000"/>
              </a:lnSpc>
              <a:buAutoNum type="arabicPeriod"/>
            </a:pPr>
            <a:r>
              <a:rPr lang="en-US" dirty="0">
                <a:latin typeface="+mj-lt"/>
              </a:rPr>
              <a:t>Yes, mapepire-java</a:t>
            </a:r>
          </a:p>
          <a:p>
            <a:pPr>
              <a:lnSpc>
                <a:spcPct val="200000"/>
              </a:lnSpc>
              <a:buAutoNum type="arabicPeriod"/>
            </a:pPr>
            <a:r>
              <a:rPr lang="en-US" dirty="0">
                <a:latin typeface="+mj-lt"/>
              </a:rPr>
              <a:t>Yes, mapepire-python</a:t>
            </a:r>
          </a:p>
          <a:p>
            <a:pPr>
              <a:lnSpc>
                <a:spcPct val="200000"/>
              </a:lnSpc>
              <a:buAutoNum type="arabicPeriod"/>
            </a:pPr>
            <a:r>
              <a:rPr lang="en-US" dirty="0">
                <a:latin typeface="+mj-lt"/>
              </a:rPr>
              <a:t>Yes, mapepire-</a:t>
            </a:r>
            <a:r>
              <a:rPr lang="en-US" dirty="0" err="1">
                <a:latin typeface="+mj-lt"/>
              </a:rPr>
              <a:t>js</a:t>
            </a:r>
            <a:endParaRPr lang="en-US" dirty="0">
              <a:latin typeface="+mj-lt"/>
            </a:endParaRPr>
          </a:p>
          <a:p>
            <a:pPr>
              <a:lnSpc>
                <a:spcPct val="200000"/>
              </a:lnSpc>
              <a:buAutoNum type="arabicPeriod"/>
            </a:pPr>
            <a:r>
              <a:rPr lang="en-US" dirty="0">
                <a:latin typeface="+mj-lt"/>
              </a:rPr>
              <a:t>Yes, more than one of the above SDKs</a:t>
            </a:r>
          </a:p>
          <a:p>
            <a:pPr>
              <a:lnSpc>
                <a:spcPct val="200000"/>
              </a:lnSpc>
              <a:buAutoNum type="arabicPeriod"/>
            </a:pPr>
            <a:r>
              <a:rPr lang="en-US" dirty="0">
                <a:latin typeface="+mj-lt"/>
              </a:rPr>
              <a:t>No, but heard of it</a:t>
            </a:r>
          </a:p>
          <a:p>
            <a:pPr>
              <a:lnSpc>
                <a:spcPct val="200000"/>
              </a:lnSpc>
              <a:buAutoNum type="arabicPeriod"/>
            </a:pPr>
            <a:r>
              <a:rPr lang="en-US" dirty="0">
                <a:latin typeface="+mj-lt"/>
              </a:rPr>
              <a:t>No, never heard of it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4A078E2-8E9B-9DD8-6E75-97222E08226B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Have you ever used Mapepire?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711CC-1EA4-5B86-B431-68C46C02CE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8971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What is Mapepire?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BCD142-9E2D-0827-DC25-165285BDF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39" y="861690"/>
            <a:ext cx="10906522" cy="38180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A9275C-91D3-6921-82F6-CF04EFFC2953}"/>
              </a:ext>
            </a:extLst>
          </p:cNvPr>
          <p:cNvSpPr txBox="1"/>
          <p:nvPr/>
        </p:nvSpPr>
        <p:spPr>
          <a:xfrm>
            <a:off x="830424" y="5098517"/>
            <a:ext cx="34440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i="1" dirty="0">
                <a:solidFill>
                  <a:srgbClr val="1670FF"/>
                </a:solidFill>
                <a:latin typeface="+mj-lt"/>
              </a:rPr>
              <a:t>Super easy to use way to access Db2 for </a:t>
            </a:r>
            <a:r>
              <a:rPr lang="en-CA" i="1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i="1" dirty="0">
                <a:solidFill>
                  <a:srgbClr val="1670FF"/>
                </a:solidFill>
                <a:latin typeface="+mj-lt"/>
              </a:rPr>
              <a:t> from any application</a:t>
            </a:r>
          </a:p>
        </p:txBody>
      </p:sp>
      <p:pic>
        <p:nvPicPr>
          <p:cNvPr id="1026" name="Picture 2" descr="Java Logo PNG Transparent (1) – Brands Logos">
            <a:extLst>
              <a:ext uri="{FF2B5EF4-FFF2-40B4-BE49-F238E27FC236}">
                <a16:creationId xmlns:a16="http://schemas.microsoft.com/office/drawing/2014/main" id="{6FF721D2-2FAC-B0AF-F689-A0EBDF4A6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377" y="4558845"/>
            <a:ext cx="866191" cy="86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6D3A533-E115-3A99-F29E-D1347AFAE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2341" y="4451552"/>
            <a:ext cx="1080775" cy="1080775"/>
          </a:xfrm>
          <a:prstGeom prst="rect">
            <a:avLst/>
          </a:prstGeom>
        </p:spPr>
      </p:pic>
      <p:pic>
        <p:nvPicPr>
          <p:cNvPr id="1030" name="Picture 6" descr="Download Python Logo in SVG Vector or PNG File Format - Logo.wine">
            <a:extLst>
              <a:ext uri="{FF2B5EF4-FFF2-40B4-BE49-F238E27FC236}">
                <a16:creationId xmlns:a16="http://schemas.microsoft.com/office/drawing/2014/main" id="{93B6679A-A88B-CEF3-B932-5D2DE916A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889" y="4504763"/>
            <a:ext cx="1679510" cy="111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B1882F0-681F-BFB1-2938-1DB0E63D7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274" y="5107786"/>
            <a:ext cx="1080775" cy="10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40223D6-39F7-41D2-3E0D-52A7E3091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5049" y="5370220"/>
            <a:ext cx="1029456" cy="55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9BE395A-6F29-ACB2-4033-0D5D182BFABA}"/>
              </a:ext>
            </a:extLst>
          </p:cNvPr>
          <p:cNvSpPr/>
          <p:nvPr/>
        </p:nvSpPr>
        <p:spPr>
          <a:xfrm>
            <a:off x="764037" y="2360645"/>
            <a:ext cx="5067596" cy="74644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A214E6-DF86-8A6D-1901-D83920065F1F}"/>
              </a:ext>
            </a:extLst>
          </p:cNvPr>
          <p:cNvSpPr/>
          <p:nvPr/>
        </p:nvSpPr>
        <p:spPr>
          <a:xfrm>
            <a:off x="830424" y="2360645"/>
            <a:ext cx="4842588" cy="746449"/>
          </a:xfrm>
          <a:prstGeom prst="rect">
            <a:avLst/>
          </a:prstGeom>
          <a:noFill/>
          <a:ln w="28575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CADE08E-E82F-0B32-7A16-15B84ECB208D}"/>
              </a:ext>
            </a:extLst>
          </p:cNvPr>
          <p:cNvCxnSpPr>
            <a:cxnSpLocks/>
            <a:stCxn id="17" idx="1"/>
            <a:endCxn id="10" idx="1"/>
          </p:cNvCxnSpPr>
          <p:nvPr/>
        </p:nvCxnSpPr>
        <p:spPr>
          <a:xfrm rot="10800000" flipV="1">
            <a:off x="830424" y="2733869"/>
            <a:ext cx="12700" cy="2687813"/>
          </a:xfrm>
          <a:prstGeom prst="bentConnector3">
            <a:avLst>
              <a:gd name="adj1" fmla="val 1800000"/>
            </a:avLst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BA60BE-3191-7A4D-6C76-76DEB5BDDB55}"/>
              </a:ext>
            </a:extLst>
          </p:cNvPr>
          <p:cNvCxnSpPr>
            <a:stCxn id="10" idx="3"/>
          </p:cNvCxnSpPr>
          <p:nvPr/>
        </p:nvCxnSpPr>
        <p:spPr>
          <a:xfrm flipV="1">
            <a:off x="4274493" y="5421682"/>
            <a:ext cx="3588884" cy="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CABC8A-D892-EFC5-0F16-0CBD234A77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816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FBC71C-200D-7131-5F3D-F9E77543F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52" y="1445958"/>
            <a:ext cx="5514848" cy="46590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Table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63F441-2584-675F-C120-09B06E210B9D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>
            <a:off x="6096000" y="3775506"/>
            <a:ext cx="733788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43EE145D-E0D1-837D-DDC7-0C70B45DC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788" y="2970111"/>
            <a:ext cx="4880041" cy="16107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B71986-EE3B-C025-7016-0027DA6B03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9906A3-797E-91A4-F8B5-A613DF049241}"/>
              </a:ext>
            </a:extLst>
          </p:cNvPr>
          <p:cNvSpPr txBox="1"/>
          <p:nvPr/>
        </p:nvSpPr>
        <p:spPr>
          <a:xfrm>
            <a:off x="0" y="892958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CA" sz="1800" b="1" dirty="0">
                <a:latin typeface="+mj-lt"/>
              </a:rPr>
              <a:t>Video Demo: </a:t>
            </a:r>
            <a:r>
              <a:rPr lang="en-CA" sz="1800" b="1" dirty="0">
                <a:latin typeface="+mj-lt"/>
                <a:hlinkClick r:id="rId4"/>
              </a:rPr>
              <a:t>https://www.youtube.com/watch?v=RmDchLsPc18</a:t>
            </a:r>
            <a:endParaRPr lang="en-CA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698089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REST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18B838-C6E4-E62A-BB8F-6B24D725874F}"/>
              </a:ext>
            </a:extLst>
          </p:cNvPr>
          <p:cNvSpPr txBox="1"/>
          <p:nvPr/>
        </p:nvSpPr>
        <p:spPr>
          <a:xfrm>
            <a:off x="704639" y="872796"/>
            <a:ext cx="3554128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latin typeface="+mj-lt"/>
              </a:rPr>
              <a:t>👨🏻‍💻Server Source Code: </a:t>
            </a:r>
            <a:r>
              <a:rPr lang="en-US" sz="1700" dirty="0">
                <a:latin typeface="+mj-lt"/>
                <a:hlinkClick r:id="rId2"/>
              </a:rPr>
              <a:t>server.js </a:t>
            </a:r>
            <a:endParaRPr lang="en-CA" sz="17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D31C80-76C8-30F8-DE6C-6A975412E972}"/>
              </a:ext>
            </a:extLst>
          </p:cNvPr>
          <p:cNvSpPr txBox="1"/>
          <p:nvPr/>
        </p:nvSpPr>
        <p:spPr>
          <a:xfrm>
            <a:off x="704639" y="5690588"/>
            <a:ext cx="4445458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SELECT * FROM CONNECTME.ACCOUNT WHERE EMAIL_ADDRESS = ?</a:t>
            </a: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5A2A67-597A-56FB-EB76-E01C43FCB58D}"/>
              </a:ext>
            </a:extLst>
          </p:cNvPr>
          <p:cNvSpPr txBox="1"/>
          <p:nvPr/>
        </p:nvSpPr>
        <p:spPr>
          <a:xfrm>
            <a:off x="5885637" y="5690589"/>
            <a:ext cx="5575787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UPDATE CONNECTME.ACCOUNT SET NAME = ?, ACCOUNT_NUMBER = ? WHERE EMAIL_ADDRESS = ?</a:t>
            </a: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92B924E-C574-5BB7-C938-FD4AAE6D2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39" y="1342830"/>
            <a:ext cx="4445457" cy="41870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6595910-35D7-D118-8517-145065AB0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637" y="1342829"/>
            <a:ext cx="5575787" cy="41870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14E2D7-3C85-EF51-A3BD-DBFEC73F3F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2624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Service Commander Definition to Start Server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4FAD32-4F13-6DD2-4EE6-3D4CFF8A7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458" y="2737630"/>
            <a:ext cx="5299291" cy="17292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C4A5C5-0577-67AB-9AF1-F4DAC8378F5C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 flipV="1">
            <a:off x="6076749" y="3602250"/>
            <a:ext cx="1103697" cy="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EE4A4AA-5C14-DA1D-617D-E2943C783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446" y="1820920"/>
            <a:ext cx="4103726" cy="356265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9A527A-2281-72FF-8BCC-820DB154C6C8}"/>
              </a:ext>
            </a:extLst>
          </p:cNvPr>
          <p:cNvSpPr txBox="1"/>
          <p:nvPr/>
        </p:nvSpPr>
        <p:spPr>
          <a:xfrm>
            <a:off x="777458" y="1717685"/>
            <a:ext cx="53185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u="sng" dirty="0">
                <a:solidFill>
                  <a:srgbClr val="1670FF"/>
                </a:solidFill>
                <a:latin typeface="+mj-lt"/>
              </a:rPr>
              <a:t>Service Commander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 utility for managing services and applications running on IBM </a:t>
            </a:r>
            <a:r>
              <a:rPr lang="en-CA" dirty="0" err="1">
                <a:latin typeface="+mj-lt"/>
              </a:rPr>
              <a:t>i</a:t>
            </a:r>
            <a:endParaRPr lang="en-CA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BD84FB-4D07-8A99-A26D-509EC51B13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876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</a:t>
            </a:r>
            <a:r>
              <a:rPr lang="en-CA" b="1" dirty="0" err="1">
                <a:latin typeface="+mj-lt"/>
              </a:rPr>
              <a:t>OpenAPI</a:t>
            </a:r>
            <a:r>
              <a:rPr lang="en-CA" b="1" dirty="0">
                <a:latin typeface="+mj-lt"/>
              </a:rPr>
              <a:t> Specification (in JSON format)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3659D8-BE5B-D7E1-8074-673DF75D3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136" y="1133314"/>
            <a:ext cx="6675797" cy="49691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FC1F49-EE26-B8EF-E2C3-3F0CB21C62C5}"/>
              </a:ext>
            </a:extLst>
          </p:cNvPr>
          <p:cNvCxnSpPr>
            <a:cxnSpLocks/>
            <a:stCxn id="15" idx="3"/>
            <a:endCxn id="8" idx="1"/>
          </p:cNvCxnSpPr>
          <p:nvPr/>
        </p:nvCxnSpPr>
        <p:spPr>
          <a:xfrm>
            <a:off x="4573111" y="3617866"/>
            <a:ext cx="495025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00CB8A64-E6C7-01E8-51C7-AFD2ACB64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40" y="1133314"/>
            <a:ext cx="4222571" cy="49691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738E83-1839-7464-F3C5-978B08D10C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431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Test </a:t>
            </a:r>
            <a:r>
              <a:rPr lang="en-CA" b="1" dirty="0" err="1">
                <a:latin typeface="+mj-lt"/>
              </a:rPr>
              <a:t>OpenAPI</a:t>
            </a:r>
            <a:r>
              <a:rPr lang="en-CA" b="1" dirty="0">
                <a:latin typeface="+mj-lt"/>
              </a:rPr>
              <a:t> Specification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4B4822-25A0-56FA-F999-A8947A4D9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389" y="1809056"/>
            <a:ext cx="4852423" cy="36970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FA180C-F416-1E0C-D719-A3EB6C225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29" y="1809620"/>
            <a:ext cx="5681990" cy="36965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BA2428-FA3D-AB06-2637-53BFCA921E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4159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Build Custom Extension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80956B-E512-9615-ED5F-302F50D9E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451" y="879232"/>
            <a:ext cx="7057098" cy="54779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C81BF8-49AE-8C4B-EF31-A531456D13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8844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Import </a:t>
            </a:r>
            <a:r>
              <a:rPr lang="en-CA" b="1" dirty="0" err="1">
                <a:latin typeface="+mj-lt"/>
              </a:rPr>
              <a:t>OpenAPI</a:t>
            </a:r>
            <a:r>
              <a:rPr lang="en-CA" b="1" dirty="0">
                <a:latin typeface="+mj-lt"/>
              </a:rPr>
              <a:t> Specification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E5F1C6-5CB7-F70C-2428-E5DFAA5E7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28" y="1698161"/>
            <a:ext cx="4097389" cy="2516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D26870-AB5D-3092-B22A-77718CF63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538" y="862404"/>
            <a:ext cx="5834402" cy="13285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BA45D1E-5339-EF3E-BF00-02ED8BBEED57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 flipV="1">
            <a:off x="4553917" y="1526703"/>
            <a:ext cx="956621" cy="142974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BE3A6E-DF91-3243-D1AA-E00687FD2C0E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>
            <a:off x="4553917" y="2956443"/>
            <a:ext cx="956621" cy="151683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42A86887-5C6E-EA65-4384-06220BD8C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0538" y="2346002"/>
            <a:ext cx="5834402" cy="42545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7AE29-45B4-3428-2096-24722B6193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023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Overview of </a:t>
            </a:r>
            <a:r>
              <a:rPr lang="en-US" sz="4500" b="1" dirty="0" err="1">
                <a:latin typeface="+mj-lt"/>
              </a:rPr>
              <a:t>Watsonx</a:t>
            </a:r>
            <a:r>
              <a:rPr lang="en-US" sz="4500" b="1" dirty="0">
                <a:latin typeface="+mj-lt"/>
              </a:rPr>
              <a:t> Assistant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1B681D-3248-F523-AABF-1B4E67192D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6935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Add Extension to </a:t>
            </a:r>
            <a:r>
              <a:rPr lang="en-CA" b="1" dirty="0" err="1">
                <a:latin typeface="+mj-lt"/>
              </a:rPr>
              <a:t>Watsonx</a:t>
            </a:r>
            <a:r>
              <a:rPr lang="en-CA" b="1" dirty="0">
                <a:latin typeface="+mj-lt"/>
              </a:rPr>
              <a:t> Assistant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AEB40B-C404-8A41-0818-5577FF238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263" y="917496"/>
            <a:ext cx="5603474" cy="55171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244F09-5FCD-85B0-80F0-198CB9F53D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0813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New Action with Initial Step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C7EC77-94F5-CBB8-D3FF-E42DDBD35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14" y="1235607"/>
            <a:ext cx="10980372" cy="46282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539145-01BC-BEFB-EE93-83C2C47824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0863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Step with Extension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AAC944-1579-8951-38A0-7CEF8AA1E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334" y="1420169"/>
            <a:ext cx="5341035" cy="4295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2B5A869-921C-0515-FB8F-59A6D1D3C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35" y="2330512"/>
            <a:ext cx="5485049" cy="24751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3541913-40A3-007D-66B3-EEBBE5B43127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5879784" y="3568069"/>
            <a:ext cx="544550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765A00-C841-B393-4E77-4774380146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5735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Success and Failure Steps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4F70C7-444F-B5D0-84DE-AA7EE5F0227A}"/>
              </a:ext>
            </a:extLst>
          </p:cNvPr>
          <p:cNvSpPr txBox="1"/>
          <p:nvPr/>
        </p:nvSpPr>
        <p:spPr>
          <a:xfrm>
            <a:off x="625764" y="876703"/>
            <a:ext cx="4901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u="sng" dirty="0">
                <a:solidFill>
                  <a:srgbClr val="1670FF"/>
                </a:solidFill>
                <a:latin typeface="+mj-lt"/>
              </a:rPr>
              <a:t>Extension Success</a:t>
            </a:r>
            <a:endParaRPr lang="en-CA" u="sng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7A116A-E1F0-5545-49BB-CFAC6357EAEC}"/>
              </a:ext>
            </a:extLst>
          </p:cNvPr>
          <p:cNvSpPr txBox="1"/>
          <p:nvPr/>
        </p:nvSpPr>
        <p:spPr>
          <a:xfrm>
            <a:off x="6096001" y="876703"/>
            <a:ext cx="5497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u="sng" dirty="0">
                <a:solidFill>
                  <a:srgbClr val="1670FF"/>
                </a:solidFill>
                <a:latin typeface="+mj-lt"/>
              </a:rPr>
              <a:t>Extension Failure</a:t>
            </a:r>
            <a:endParaRPr lang="en-CA" u="sng" dirty="0">
              <a:latin typeface="+mj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CFAD881-FAB1-54D8-588A-D6A75D3B2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78" y="1405473"/>
            <a:ext cx="5246380" cy="46289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5A63B30-9C2E-39EB-AF02-296849D00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457" y="1405473"/>
            <a:ext cx="5400489" cy="46289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5F60C8-05B8-B087-250F-EAB8BB10F3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2019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Preview Your 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CE7EA1-16CB-2624-3E9B-075F358B6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426" y="945459"/>
            <a:ext cx="4049828" cy="53809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590F4E-2A93-C358-82DA-3AC3A4463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654" y="2504822"/>
            <a:ext cx="4575785" cy="22621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9F7190-6E8F-F810-BA1B-844C531106C6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35254" y="3635915"/>
            <a:ext cx="1054400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204001-91E7-F1B3-F515-B71B92FFA5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1450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Duplicate Action and Update Phrase + Initial Step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E7ACFD-2E07-3A01-7A9D-C3CFF727F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97" y="2854565"/>
            <a:ext cx="4125166" cy="15637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68D803-B336-7ABE-2AA5-A8368BECC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234" y="1763992"/>
            <a:ext cx="7154671" cy="37449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850334B-CC16-17F9-46C6-938CCFE89F79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4397963" y="3636459"/>
            <a:ext cx="34327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AE9D7C-E28C-2E58-ABC9-B204DDFDC6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8211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Clarification Step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5D9B58-A493-AC83-9833-116C327E5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188" y="962024"/>
            <a:ext cx="6739624" cy="54006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36A6F5-22AE-8FAD-1B27-A2E13A546E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2896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E12CFE-98EB-3109-17C0-15A302C4B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140" y="1415697"/>
            <a:ext cx="5344275" cy="42958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Step with Extension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3541913-40A3-007D-66B3-EEBBE5B43127}"/>
              </a:ext>
            </a:extLst>
          </p:cNvPr>
          <p:cNvCxnSpPr>
            <a:cxnSpLocks/>
            <a:stCxn id="6" idx="3"/>
            <a:endCxn id="3" idx="1"/>
          </p:cNvCxnSpPr>
          <p:nvPr/>
        </p:nvCxnSpPr>
        <p:spPr>
          <a:xfrm>
            <a:off x="5954210" y="3563598"/>
            <a:ext cx="542930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4E2736F-862E-B18A-17A9-63AE61945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17" y="1415697"/>
            <a:ext cx="5643793" cy="42958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A204D6-CC8C-3F81-91C5-4B35542118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224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Final Step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F9E37A-C68C-2FA2-75C0-1348917A7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071" y="866375"/>
            <a:ext cx="6473858" cy="55725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E20D06-715D-4C15-2C2D-FC09D07F5A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4937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Preview Your Action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9F7190-6E8F-F810-BA1B-844C531106C6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3961329" y="3631132"/>
            <a:ext cx="698335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D852C14-F2AB-2A11-0247-DF0AC5403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73" y="1493683"/>
            <a:ext cx="3381056" cy="42748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516069-0146-FB39-2780-9BCB049B9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664" y="1493682"/>
            <a:ext cx="3339764" cy="42748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FCAFBA-17F3-5FAB-36BC-CF9B9408C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7764" y="1493681"/>
            <a:ext cx="2892815" cy="42749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216B9E-EA31-DA0A-893C-6D380B87E63D}"/>
              </a:ext>
            </a:extLst>
          </p:cNvPr>
          <p:cNvCxnSpPr>
            <a:cxnSpLocks/>
            <a:stCxn id="7" idx="3"/>
            <a:endCxn id="15" idx="1"/>
          </p:cNvCxnSpPr>
          <p:nvPr/>
        </p:nvCxnSpPr>
        <p:spPr>
          <a:xfrm flipV="1">
            <a:off x="7999428" y="3631131"/>
            <a:ext cx="698336" cy="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265BEC-F2FE-9F1E-229B-E2A5E26167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696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What is </a:t>
            </a:r>
            <a:r>
              <a:rPr lang="en-CA" b="1" dirty="0" err="1">
                <a:latin typeface="+mj-lt"/>
              </a:rPr>
              <a:t>Watsonx</a:t>
            </a:r>
            <a:r>
              <a:rPr lang="en-CA" b="1" dirty="0">
                <a:latin typeface="+mj-lt"/>
              </a:rPr>
              <a:t> Assistant?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7" y="1044454"/>
            <a:ext cx="5831487" cy="512859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+mj-lt"/>
              </a:rPr>
              <a:t>“Conversational AI solution that empowers anyone to effortlessly build generative AI Assistants that deliver frictionless self-service experiences to customers”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1670FF"/>
                </a:solidFill>
                <a:latin typeface="+mj-lt"/>
              </a:rPr>
              <a:t>Use </a:t>
            </a:r>
            <a:r>
              <a:rPr lang="en-US" dirty="0" err="1">
                <a:solidFill>
                  <a:srgbClr val="1670FF"/>
                </a:solidFill>
                <a:latin typeface="+mj-lt"/>
              </a:rPr>
              <a:t>Watsonx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 Assistant to build your own branded live chatbot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💻 Bring the assistant to your customers, where they are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🧠 Create AI-driven conversational flows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📑 Embed existing help content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🤝 Connect to your customer service teams</a:t>
            </a:r>
          </a:p>
          <a:p>
            <a:endParaRPr lang="en-CA" dirty="0">
              <a:latin typeface="+mj-lt"/>
            </a:endParaRPr>
          </a:p>
          <a:p>
            <a:r>
              <a:rPr lang="en-US" dirty="0">
                <a:latin typeface="+mj-lt"/>
              </a:rPr>
              <a:t>🎯 Track customer engagement and satisfaction</a:t>
            </a:r>
            <a:endParaRPr lang="en-CA" dirty="0">
              <a:latin typeface="+mj-lt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0754815-AFE5-3BF3-180C-020FA2218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42" y="1658196"/>
            <a:ext cx="5499480" cy="390110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666C34-2AEC-278C-5BCF-B7828B69D1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9282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Next Steps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0407C2-2EC5-B9DA-41A1-0B882B987A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590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Add More Actions with Templates</a:t>
            </a:r>
          </a:p>
        </p:txBody>
      </p:sp>
      <p:pic>
        <p:nvPicPr>
          <p:cNvPr id="1026" name="Picture 2" descr="Template details">
            <a:extLst>
              <a:ext uri="{FF2B5EF4-FFF2-40B4-BE49-F238E27FC236}">
                <a16:creationId xmlns:a16="http://schemas.microsoft.com/office/drawing/2014/main" id="{A49D8EA1-354E-4994-2A72-DD5B67E99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899" y="913975"/>
            <a:ext cx="8886202" cy="553067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F8D50F-BF88-B1E4-C526-E14544D661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0158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Adjust Default Actions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B07AF8-69AB-0391-6F52-3FC3DB4E3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09" y="1836566"/>
            <a:ext cx="10750181" cy="31848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B88B50-4CFC-D89A-2F52-888D61FF36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9677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Adjust Global Settings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39ADB0-9701-10B5-4089-74D8A3960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70" y="2861508"/>
            <a:ext cx="3762460" cy="29953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C8B9A5-91DB-116D-6C75-EF5816034825}"/>
              </a:ext>
            </a:extLst>
          </p:cNvPr>
          <p:cNvSpPr txBox="1"/>
          <p:nvPr/>
        </p:nvSpPr>
        <p:spPr>
          <a:xfrm>
            <a:off x="493670" y="1461185"/>
            <a:ext cx="37624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u="sng" dirty="0">
                <a:solidFill>
                  <a:srgbClr val="1670FF"/>
                </a:solidFill>
                <a:latin typeface="+mj-lt"/>
              </a:rPr>
              <a:t>Clarifying Questions</a:t>
            </a:r>
          </a:p>
          <a:p>
            <a:pPr algn="ctr"/>
            <a:r>
              <a:rPr lang="en-US" dirty="0">
                <a:latin typeface="+mj-lt"/>
              </a:rPr>
              <a:t>Show options when multiple actions seem to match what the customer wants</a:t>
            </a:r>
            <a:endParaRPr lang="en-CA" dirty="0"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9EF824-C8DF-565F-F8DC-54F5CD9F2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555" y="2861508"/>
            <a:ext cx="3215140" cy="29953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827509-B442-4FF3-84D7-97D24099EA2D}"/>
              </a:ext>
            </a:extLst>
          </p:cNvPr>
          <p:cNvSpPr txBox="1"/>
          <p:nvPr/>
        </p:nvSpPr>
        <p:spPr>
          <a:xfrm>
            <a:off x="4739555" y="1461184"/>
            <a:ext cx="32151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u="sng" dirty="0">
                <a:solidFill>
                  <a:srgbClr val="1670FF"/>
                </a:solidFill>
                <a:latin typeface="+mj-lt"/>
              </a:rPr>
              <a:t>Change Conversation Topics</a:t>
            </a:r>
            <a:br>
              <a:rPr lang="en-CA" dirty="0">
                <a:solidFill>
                  <a:srgbClr val="1670FF"/>
                </a:solidFill>
                <a:latin typeface="+mj-lt"/>
              </a:rPr>
            </a:br>
            <a:r>
              <a:rPr lang="en-US" dirty="0">
                <a:latin typeface="+mj-lt"/>
              </a:rPr>
              <a:t>Switch to other actions when customers ask about other topics</a:t>
            </a:r>
            <a:endParaRPr lang="en-CA" dirty="0">
              <a:latin typeface="+mj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14B4671-B834-669E-BD7E-E4978FCD9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8120" y="2817594"/>
            <a:ext cx="3215140" cy="30403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3C5293-FBBE-2E81-3AA8-C502C447E8B9}"/>
              </a:ext>
            </a:extLst>
          </p:cNvPr>
          <p:cNvSpPr txBox="1"/>
          <p:nvPr/>
        </p:nvSpPr>
        <p:spPr>
          <a:xfrm>
            <a:off x="8219550" y="1461184"/>
            <a:ext cx="36522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u="sng" dirty="0">
                <a:solidFill>
                  <a:srgbClr val="1670FF"/>
                </a:solidFill>
                <a:latin typeface="+mj-lt"/>
              </a:rPr>
              <a:t>Intelligent Information Gathering</a:t>
            </a:r>
            <a:br>
              <a:rPr lang="en-CA" dirty="0">
                <a:solidFill>
                  <a:srgbClr val="1670FF"/>
                </a:solidFill>
                <a:latin typeface="+mj-lt"/>
              </a:rPr>
            </a:br>
            <a:r>
              <a:rPr lang="en-US" dirty="0">
                <a:latin typeface="+mj-lt"/>
              </a:rPr>
              <a:t>The assistant retrieves and uses prior inputs to streamline the conversation</a:t>
            </a:r>
            <a:endParaRPr lang="en-CA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3EF5A5-76EF-88F5-98EC-8DD77AB72C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8865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Search Integration with Watson Discovery</a:t>
            </a:r>
          </a:p>
        </p:txBody>
      </p:sp>
      <p:pic>
        <p:nvPicPr>
          <p:cNvPr id="2" name="Picture 2" descr="Bring your own search to IBM Watson Assistant | by J William Murdock | IBM Watson  Assistant | Medium">
            <a:extLst>
              <a:ext uri="{FF2B5EF4-FFF2-40B4-BE49-F238E27FC236}">
                <a16:creationId xmlns:a16="http://schemas.microsoft.com/office/drawing/2014/main" id="{7102CD3E-812C-18D9-78DF-6A7B4DD61C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2" t="2370" r="19193"/>
          <a:stretch/>
        </p:blipFill>
        <p:spPr bwMode="auto">
          <a:xfrm>
            <a:off x="8505525" y="1327463"/>
            <a:ext cx="3099335" cy="483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erson's face in a yellow circle&#10;&#10;Description automatically generated with low confidence">
            <a:extLst>
              <a:ext uri="{FF2B5EF4-FFF2-40B4-BE49-F238E27FC236}">
                <a16:creationId xmlns:a16="http://schemas.microsoft.com/office/drawing/2014/main" id="{5860D2BC-EB7B-B4A8-99FD-5F09300F0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146747" y="787509"/>
            <a:ext cx="1322481" cy="1386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89C6C3-AF23-8BAE-B46D-B8D408D1C92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307" t="8604" r="3702" b="8253"/>
          <a:stretch/>
        </p:blipFill>
        <p:spPr>
          <a:xfrm>
            <a:off x="471640" y="2527457"/>
            <a:ext cx="7412016" cy="31859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A6FC5B-3661-B610-98AC-586E8B28F895}"/>
              </a:ext>
            </a:extLst>
          </p:cNvPr>
          <p:cNvSpPr txBox="1"/>
          <p:nvPr/>
        </p:nvSpPr>
        <p:spPr>
          <a:xfrm>
            <a:off x="471640" y="1568095"/>
            <a:ext cx="74120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u="sng" dirty="0">
                <a:solidFill>
                  <a:srgbClr val="1670FF"/>
                </a:solidFill>
                <a:latin typeface="+mj-lt"/>
              </a:rPr>
              <a:t>Search Integration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Extend the scope of what your assistant can answer by searching documents and websites.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CD1DD9D-4127-4BEF-0ABF-EEAE52B48777}"/>
              </a:ext>
            </a:extLst>
          </p:cNvPr>
          <p:cNvCxnSpPr>
            <a:cxnSpLocks/>
          </p:cNvCxnSpPr>
          <p:nvPr/>
        </p:nvCxnSpPr>
        <p:spPr>
          <a:xfrm>
            <a:off x="7883656" y="3213965"/>
            <a:ext cx="730956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1D03F3-0AEF-684D-40E1-B62EB7F1E4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4402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2BCD1-4B55-AD92-F9DB-C528F741C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0E3693-A89E-711D-FA9F-7D1BA02742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1FD670D9-285E-27A8-642F-1FDF1A5EFE2A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Takeaways</a:t>
            </a:r>
          </a:p>
        </p:txBody>
      </p:sp>
      <p:graphicFrame>
        <p:nvGraphicFramePr>
          <p:cNvPr id="19" name="Text Placeholder 3">
            <a:extLst>
              <a:ext uri="{FF2B5EF4-FFF2-40B4-BE49-F238E27FC236}">
                <a16:creationId xmlns:a16="http://schemas.microsoft.com/office/drawing/2014/main" id="{0D4EA8CF-45C4-74DD-3B7B-7AA356A810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7406746"/>
              </p:ext>
            </p:extLst>
          </p:nvPr>
        </p:nvGraphicFramePr>
        <p:xfrm>
          <a:off x="402431" y="1245247"/>
          <a:ext cx="11387138" cy="4657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07418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7A88C-0B0A-2288-8356-AF2146222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D53845-6EC0-6D2E-091C-3159007E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Any Questions?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785D3B-25A7-9944-BEBE-3A9A211915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5082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927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How Does It Work?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670C23-2205-3955-DD78-F2EC74E94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39" y="797976"/>
            <a:ext cx="10975992" cy="58405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392C95-D99A-02CB-6B86-A18C89F4A1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712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Planning Your Assistant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F3CB01-5B4F-65B6-E1FC-279DE09BEF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871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Before building an assistant…</a:t>
            </a:r>
          </a:p>
        </p:txBody>
      </p:sp>
      <p:pic>
        <p:nvPicPr>
          <p:cNvPr id="5122" name="Picture 2" descr="Diagram of a simple assistant">
            <a:extLst>
              <a:ext uri="{FF2B5EF4-FFF2-40B4-BE49-F238E27FC236}">
                <a16:creationId xmlns:a16="http://schemas.microsoft.com/office/drawing/2014/main" id="{6DEA6C0B-D4C0-16BA-492F-122214679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348" y="1313560"/>
            <a:ext cx="6847755" cy="423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3ECB0987-A47E-1038-BBDE-C6C4038710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7" y="832104"/>
            <a:ext cx="4936964" cy="5414147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CA" dirty="0">
                <a:solidFill>
                  <a:srgbClr val="1670FF"/>
                </a:solidFill>
                <a:latin typeface="+mj-lt"/>
              </a:rPr>
              <a:t>Select an initial channel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latin typeface="+mj-lt"/>
              </a:rPr>
              <a:t>Where will customers use your assistant?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CA" dirty="0">
                <a:solidFill>
                  <a:srgbClr val="1670FF"/>
                </a:solidFill>
                <a:latin typeface="+mj-lt"/>
              </a:rPr>
              <a:t>Select starting domain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latin typeface="+mj-lt"/>
              </a:rPr>
              <a:t>What topic domain can your assistant unify and automate?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CA" dirty="0">
                <a:solidFill>
                  <a:srgbClr val="1670FF"/>
                </a:solidFill>
                <a:latin typeface="+mj-lt"/>
              </a:rPr>
              <a:t>Outline frequent topics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latin typeface="+mj-lt"/>
              </a:rPr>
              <a:t>What are the most frequent topics which are mostly informational in nature?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CA" dirty="0">
                <a:solidFill>
                  <a:srgbClr val="1670FF"/>
                </a:solidFill>
                <a:latin typeface="+mj-lt"/>
              </a:rPr>
              <a:t>Collect content sources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latin typeface="+mj-lt"/>
              </a:rPr>
              <a:t>What help content is available to customers today?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CA" dirty="0">
                <a:solidFill>
                  <a:srgbClr val="1670FF"/>
                </a:solidFill>
                <a:latin typeface="+mj-lt"/>
              </a:rPr>
              <a:t>Plan handoff strategy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latin typeface="+mj-lt"/>
              </a:rPr>
              <a:t>How should customers be routed to human agents?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8A754D-B8AD-E6DE-56C9-3D8B502D43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73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Terminology You Should Know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3C1CB0-1A5C-47BE-BA1C-0EC646DBF8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342689"/>
      </p:ext>
    </p:extLst>
  </p:cSld>
  <p:clrMapOvr>
    <a:masterClrMapping/>
  </p:clrMapOvr>
</p:sld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1_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13165</TotalTime>
  <Words>850</Words>
  <Application>Microsoft Office PowerPoint</Application>
  <PresentationFormat>Widescreen</PresentationFormat>
  <Paragraphs>222</Paragraphs>
  <Slides>57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.AppleSystemUIFont</vt:lpstr>
      <vt:lpstr>Arial</vt:lpstr>
      <vt:lpstr>Calibri</vt:lpstr>
      <vt:lpstr>Consolas</vt:lpstr>
      <vt:lpstr>IBM Plex Sans</vt:lpstr>
      <vt:lpstr>Wingdings</vt:lpstr>
      <vt:lpstr>2021 Layouts</vt:lpstr>
      <vt:lpstr>1_2021 Layouts</vt:lpstr>
      <vt:lpstr>Build a Watson AI Chatbot from Db2</vt:lpstr>
      <vt:lpstr>Agenda</vt:lpstr>
      <vt:lpstr>PowerPoint Presentation</vt:lpstr>
      <vt:lpstr>Overview of Watsonx Assistant</vt:lpstr>
      <vt:lpstr>What is Watsonx Assistant?</vt:lpstr>
      <vt:lpstr>How Does It Work?</vt:lpstr>
      <vt:lpstr>Planning Your Assistant</vt:lpstr>
      <vt:lpstr>Before building an assistant…</vt:lpstr>
      <vt:lpstr>Terminology You Should Know</vt:lpstr>
      <vt:lpstr>What are Actions and Phrases?</vt:lpstr>
      <vt:lpstr>What are Steps and Conditions?</vt:lpstr>
      <vt:lpstr>Let’s Build a Chatbot</vt:lpstr>
      <vt:lpstr>Demo Example – ConnectMe Inc. </vt:lpstr>
      <vt:lpstr>Create Watsonx Assistant Instance</vt:lpstr>
      <vt:lpstr>Create Watsonx Assistant</vt:lpstr>
      <vt:lpstr>Customize Web Chat</vt:lpstr>
      <vt:lpstr>Create Action From Scratch and Set Initial Phrase</vt:lpstr>
      <vt:lpstr>Add More Example Phrases</vt:lpstr>
      <vt:lpstr>Create First Step</vt:lpstr>
      <vt:lpstr>Add Custom Response Options</vt:lpstr>
      <vt:lpstr>Create Another Clarification Step</vt:lpstr>
      <vt:lpstr>Add Condition</vt:lpstr>
      <vt:lpstr>Create an Agent Handoff Step</vt:lpstr>
      <vt:lpstr>Connect to Agent</vt:lpstr>
      <vt:lpstr>Create Final Response Step</vt:lpstr>
      <vt:lpstr>Edit Response in JSON View</vt:lpstr>
      <vt:lpstr>End the Action</vt:lpstr>
      <vt:lpstr>Use Visualization Tool</vt:lpstr>
      <vt:lpstr>Preview Your Action</vt:lpstr>
      <vt:lpstr>Integrate with Db2</vt:lpstr>
      <vt:lpstr>PowerPoint Presentation</vt:lpstr>
      <vt:lpstr>What is Mapepire?</vt:lpstr>
      <vt:lpstr>Create Table</vt:lpstr>
      <vt:lpstr>Create REST Server</vt:lpstr>
      <vt:lpstr>Create Service Commander Definition to Start Server</vt:lpstr>
      <vt:lpstr>Create OpenAPI Specification (in JSON format)</vt:lpstr>
      <vt:lpstr>Test OpenAPI Specification</vt:lpstr>
      <vt:lpstr>Build Custom Extension</vt:lpstr>
      <vt:lpstr>Import OpenAPI Specification</vt:lpstr>
      <vt:lpstr>Add Extension to Watsonx Assistant</vt:lpstr>
      <vt:lpstr>Create New Action with Initial Step</vt:lpstr>
      <vt:lpstr>Create Step with Extension</vt:lpstr>
      <vt:lpstr>Create Success and Failure Steps</vt:lpstr>
      <vt:lpstr>Preview Your Action</vt:lpstr>
      <vt:lpstr>Duplicate Action and Update Phrase + Initial Step</vt:lpstr>
      <vt:lpstr>Create Clarification Step</vt:lpstr>
      <vt:lpstr>Create Step with Extension</vt:lpstr>
      <vt:lpstr>Create Final Step</vt:lpstr>
      <vt:lpstr>Preview Your Action</vt:lpstr>
      <vt:lpstr>Next Steps</vt:lpstr>
      <vt:lpstr>Add More Actions with Templates</vt:lpstr>
      <vt:lpstr>Adjust Default Actions</vt:lpstr>
      <vt:lpstr>Adjust Global Settings</vt:lpstr>
      <vt:lpstr>Search Integration with Watson Discovery</vt:lpstr>
      <vt:lpstr>PowerPoint Presentation</vt:lpstr>
      <vt:lpstr>Any 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251</cp:revision>
  <dcterms:created xsi:type="dcterms:W3CDTF">2021-01-11T03:24:53Z</dcterms:created>
  <dcterms:modified xsi:type="dcterms:W3CDTF">2025-03-31T14:58:58Z</dcterms:modified>
</cp:coreProperties>
</file>